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302" r:id="rId2"/>
    <p:sldId id="369" r:id="rId3"/>
    <p:sldId id="325" r:id="rId4"/>
    <p:sldId id="326" r:id="rId5"/>
    <p:sldId id="328" r:id="rId6"/>
    <p:sldId id="337" r:id="rId7"/>
    <p:sldId id="329" r:id="rId8"/>
    <p:sldId id="330" r:id="rId9"/>
    <p:sldId id="331" r:id="rId10"/>
    <p:sldId id="332" r:id="rId11"/>
    <p:sldId id="333" r:id="rId12"/>
    <p:sldId id="334" r:id="rId13"/>
    <p:sldId id="335" r:id="rId14"/>
    <p:sldId id="336" r:id="rId15"/>
    <p:sldId id="257" r:id="rId16"/>
    <p:sldId id="258" r:id="rId17"/>
    <p:sldId id="259" r:id="rId18"/>
    <p:sldId id="289" r:id="rId19"/>
    <p:sldId id="260" r:id="rId20"/>
    <p:sldId id="261" r:id="rId21"/>
    <p:sldId id="263" r:id="rId22"/>
    <p:sldId id="264" r:id="rId23"/>
    <p:sldId id="265" r:id="rId24"/>
    <p:sldId id="303" r:id="rId25"/>
    <p:sldId id="304" r:id="rId26"/>
    <p:sldId id="305" r:id="rId27"/>
    <p:sldId id="306" r:id="rId28"/>
    <p:sldId id="266" r:id="rId29"/>
    <p:sldId id="307" r:id="rId30"/>
    <p:sldId id="308" r:id="rId31"/>
    <p:sldId id="309" r:id="rId32"/>
    <p:sldId id="310" r:id="rId33"/>
    <p:sldId id="323" r:id="rId34"/>
    <p:sldId id="324" r:id="rId35"/>
    <p:sldId id="290" r:id="rId36"/>
    <p:sldId id="338" r:id="rId37"/>
    <p:sldId id="339" r:id="rId38"/>
    <p:sldId id="340" r:id="rId39"/>
    <p:sldId id="341" r:id="rId40"/>
    <p:sldId id="342" r:id="rId41"/>
    <p:sldId id="343" r:id="rId42"/>
    <p:sldId id="344" r:id="rId43"/>
    <p:sldId id="345" r:id="rId44"/>
    <p:sldId id="346" r:id="rId45"/>
    <p:sldId id="347" r:id="rId46"/>
    <p:sldId id="348" r:id="rId47"/>
    <p:sldId id="349" r:id="rId48"/>
    <p:sldId id="350" r:id="rId49"/>
    <p:sldId id="351" r:id="rId50"/>
    <p:sldId id="352" r:id="rId51"/>
    <p:sldId id="353" r:id="rId52"/>
    <p:sldId id="354" r:id="rId53"/>
    <p:sldId id="355" r:id="rId54"/>
    <p:sldId id="356" r:id="rId55"/>
    <p:sldId id="357" r:id="rId56"/>
    <p:sldId id="358" r:id="rId57"/>
    <p:sldId id="359" r:id="rId58"/>
    <p:sldId id="360" r:id="rId59"/>
    <p:sldId id="361" r:id="rId60"/>
    <p:sldId id="362" r:id="rId61"/>
    <p:sldId id="363" r:id="rId62"/>
    <p:sldId id="364" r:id="rId63"/>
    <p:sldId id="365" r:id="rId64"/>
    <p:sldId id="366" r:id="rId65"/>
    <p:sldId id="367" r:id="rId66"/>
    <p:sldId id="368" r:id="rId67"/>
    <p:sldId id="298" r:id="rId68"/>
    <p:sldId id="299" r:id="rId69"/>
    <p:sldId id="315" r:id="rId70"/>
    <p:sldId id="317" r:id="rId71"/>
    <p:sldId id="316" r:id="rId72"/>
    <p:sldId id="319" r:id="rId7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5" autoAdjust="0"/>
    <p:restoredTop sz="94626" autoAdjust="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478838" cy="6173788"/>
            <a:chOff x="0" y="0"/>
            <a:chExt cx="5341" cy="3889"/>
          </a:xfrm>
        </p:grpSpPr>
        <p:sp>
          <p:nvSpPr>
            <p:cNvPr id="5" name="Freeform 3"/>
            <p:cNvSpPr>
              <a:spLocks/>
            </p:cNvSpPr>
            <p:nvPr/>
          </p:nvSpPr>
          <p:spPr bwMode="auto">
            <a:xfrm>
              <a:off x="0" y="0"/>
              <a:ext cx="3863" cy="3889"/>
            </a:xfrm>
            <a:custGeom>
              <a:avLst/>
              <a:gdLst>
                <a:gd name="T0" fmla="*/ 3862 w 3863"/>
                <a:gd name="T1" fmla="*/ 3418 h 3889"/>
                <a:gd name="T2" fmla="*/ 457 w 3863"/>
                <a:gd name="T3" fmla="*/ 0 h 3889"/>
                <a:gd name="T4" fmla="*/ 0 w 3863"/>
                <a:gd name="T5" fmla="*/ 0 h 3889"/>
                <a:gd name="T6" fmla="*/ 0 w 3863"/>
                <a:gd name="T7" fmla="*/ 481 h 3889"/>
                <a:gd name="T8" fmla="*/ 3394 w 3863"/>
                <a:gd name="T9" fmla="*/ 3888 h 3889"/>
                <a:gd name="T10" fmla="*/ 3862 w 3863"/>
                <a:gd name="T11" fmla="*/ 3418 h 388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863" h="3889">
                  <a:moveTo>
                    <a:pt x="3862" y="3418"/>
                  </a:moveTo>
                  <a:lnTo>
                    <a:pt x="457" y="0"/>
                  </a:lnTo>
                  <a:lnTo>
                    <a:pt x="0" y="0"/>
                  </a:lnTo>
                  <a:lnTo>
                    <a:pt x="0" y="481"/>
                  </a:lnTo>
                  <a:lnTo>
                    <a:pt x="3394" y="3888"/>
                  </a:lnTo>
                  <a:lnTo>
                    <a:pt x="3862" y="3418"/>
                  </a:lnTo>
                </a:path>
              </a:pathLst>
            </a:custGeom>
            <a:solidFill>
              <a:schemeClr val="bg1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auto">
            <a:xfrm>
              <a:off x="860" y="0"/>
              <a:ext cx="3394" cy="3223"/>
            </a:xfrm>
            <a:custGeom>
              <a:avLst/>
              <a:gdLst>
                <a:gd name="T0" fmla="*/ 370 w 3394"/>
                <a:gd name="T1" fmla="*/ 0 h 3223"/>
                <a:gd name="T2" fmla="*/ 3393 w 3394"/>
                <a:gd name="T3" fmla="*/ 3036 h 3223"/>
                <a:gd name="T4" fmla="*/ 3208 w 3394"/>
                <a:gd name="T5" fmla="*/ 3222 h 3223"/>
                <a:gd name="T6" fmla="*/ 0 w 3394"/>
                <a:gd name="T7" fmla="*/ 0 h 3223"/>
                <a:gd name="T8" fmla="*/ 370 w 3394"/>
                <a:gd name="T9" fmla="*/ 0 h 32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394" h="3223">
                  <a:moveTo>
                    <a:pt x="370" y="0"/>
                  </a:moveTo>
                  <a:lnTo>
                    <a:pt x="3393" y="3036"/>
                  </a:lnTo>
                  <a:lnTo>
                    <a:pt x="3208" y="3222"/>
                  </a:lnTo>
                  <a:lnTo>
                    <a:pt x="0" y="0"/>
                  </a:lnTo>
                  <a:lnTo>
                    <a:pt x="370" y="0"/>
                  </a:lnTo>
                </a:path>
              </a:pathLst>
            </a:custGeom>
            <a:solidFill>
              <a:schemeClr val="bg1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2187" y="0"/>
              <a:ext cx="2859" cy="2556"/>
            </a:xfrm>
            <a:custGeom>
              <a:avLst/>
              <a:gdLst>
                <a:gd name="T0" fmla="*/ 630 w 2859"/>
                <a:gd name="T1" fmla="*/ 0 h 2556"/>
                <a:gd name="T2" fmla="*/ 2858 w 2859"/>
                <a:gd name="T3" fmla="*/ 2238 h 2556"/>
                <a:gd name="T4" fmla="*/ 2543 w 2859"/>
                <a:gd name="T5" fmla="*/ 2555 h 2556"/>
                <a:gd name="T6" fmla="*/ 0 w 2859"/>
                <a:gd name="T7" fmla="*/ 0 h 2556"/>
                <a:gd name="T8" fmla="*/ 630 w 2859"/>
                <a:gd name="T9" fmla="*/ 0 h 25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59" h="2556">
                  <a:moveTo>
                    <a:pt x="630" y="0"/>
                  </a:moveTo>
                  <a:lnTo>
                    <a:pt x="2858" y="2238"/>
                  </a:lnTo>
                  <a:lnTo>
                    <a:pt x="2543" y="2555"/>
                  </a:lnTo>
                  <a:lnTo>
                    <a:pt x="0" y="0"/>
                  </a:lnTo>
                  <a:lnTo>
                    <a:pt x="630" y="0"/>
                  </a:lnTo>
                </a:path>
              </a:pathLst>
            </a:custGeom>
            <a:solidFill>
              <a:schemeClr val="bg1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3055" y="0"/>
              <a:ext cx="2286" cy="2121"/>
            </a:xfrm>
            <a:custGeom>
              <a:avLst/>
              <a:gdLst>
                <a:gd name="T0" fmla="*/ 0 w 2286"/>
                <a:gd name="T1" fmla="*/ 0 h 2121"/>
                <a:gd name="T2" fmla="*/ 2111 w 2286"/>
                <a:gd name="T3" fmla="*/ 2120 h 2121"/>
                <a:gd name="T4" fmla="*/ 2285 w 2286"/>
                <a:gd name="T5" fmla="*/ 1945 h 2121"/>
                <a:gd name="T6" fmla="*/ 348 w 2286"/>
                <a:gd name="T7" fmla="*/ 0 h 2121"/>
                <a:gd name="T8" fmla="*/ 0 w 2286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86" h="2121">
                  <a:moveTo>
                    <a:pt x="0" y="0"/>
                  </a:moveTo>
                  <a:lnTo>
                    <a:pt x="2111" y="2120"/>
                  </a:lnTo>
                  <a:lnTo>
                    <a:pt x="2285" y="1945"/>
                  </a:lnTo>
                  <a:lnTo>
                    <a:pt x="348" y="0"/>
                  </a:lnTo>
                  <a:lnTo>
                    <a:pt x="0" y="0"/>
                  </a:lnTo>
                </a:path>
              </a:pathLst>
            </a:custGeom>
            <a:solidFill>
              <a:schemeClr val="bg1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5607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143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5608" name="Rectangle 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2819400"/>
            <a:ext cx="6400800" cy="175260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9" name="Rectangle 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9A34497-855A-4F83-8956-28C575A220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056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B3CBC4-F5A7-45CE-9F86-CE9DDE225F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10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28600"/>
            <a:ext cx="19431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6769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D77B89-19AE-4B73-9136-FC98984E4B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987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4BD97A-271F-4B42-A41C-7D54050E9C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197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2DF45B-846C-45FA-A5DC-1C9B2E24B4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202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41475"/>
            <a:ext cx="3810000" cy="4454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1475"/>
            <a:ext cx="3810000" cy="4454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B39821-1BFB-4918-B238-9AEE119BB1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257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0B7EBF-9DEB-4A66-BAD4-0A4FAA0D12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920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0BCCAB-0E5A-4583-AC11-48900CF519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897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28C7EC-8318-4853-91BB-628C45A1D7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21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880F30-A391-4D25-B5F0-2F91291DC9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048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111559-4B66-4141-865B-B1D8B1D7FE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695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8478838" cy="6173788"/>
            <a:chOff x="0" y="0"/>
            <a:chExt cx="5341" cy="3889"/>
          </a:xfrm>
        </p:grpSpPr>
        <p:sp>
          <p:nvSpPr>
            <p:cNvPr id="1032" name="Freeform 3"/>
            <p:cNvSpPr>
              <a:spLocks/>
            </p:cNvSpPr>
            <p:nvPr/>
          </p:nvSpPr>
          <p:spPr bwMode="auto">
            <a:xfrm>
              <a:off x="0" y="0"/>
              <a:ext cx="3863" cy="3889"/>
            </a:xfrm>
            <a:custGeom>
              <a:avLst/>
              <a:gdLst>
                <a:gd name="T0" fmla="*/ 3862 w 3863"/>
                <a:gd name="T1" fmla="*/ 3418 h 3889"/>
                <a:gd name="T2" fmla="*/ 457 w 3863"/>
                <a:gd name="T3" fmla="*/ 0 h 3889"/>
                <a:gd name="T4" fmla="*/ 0 w 3863"/>
                <a:gd name="T5" fmla="*/ 0 h 3889"/>
                <a:gd name="T6" fmla="*/ 0 w 3863"/>
                <a:gd name="T7" fmla="*/ 481 h 3889"/>
                <a:gd name="T8" fmla="*/ 3394 w 3863"/>
                <a:gd name="T9" fmla="*/ 3888 h 3889"/>
                <a:gd name="T10" fmla="*/ 3862 w 3863"/>
                <a:gd name="T11" fmla="*/ 3418 h 388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863" h="3889">
                  <a:moveTo>
                    <a:pt x="3862" y="3418"/>
                  </a:moveTo>
                  <a:lnTo>
                    <a:pt x="457" y="0"/>
                  </a:lnTo>
                  <a:lnTo>
                    <a:pt x="0" y="0"/>
                  </a:lnTo>
                  <a:lnTo>
                    <a:pt x="0" y="481"/>
                  </a:lnTo>
                  <a:lnTo>
                    <a:pt x="3394" y="3888"/>
                  </a:lnTo>
                  <a:lnTo>
                    <a:pt x="3862" y="3418"/>
                  </a:lnTo>
                </a:path>
              </a:pathLst>
            </a:custGeom>
            <a:solidFill>
              <a:schemeClr val="bg1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auto">
            <a:xfrm>
              <a:off x="860" y="0"/>
              <a:ext cx="3394" cy="3223"/>
            </a:xfrm>
            <a:custGeom>
              <a:avLst/>
              <a:gdLst>
                <a:gd name="T0" fmla="*/ 370 w 3394"/>
                <a:gd name="T1" fmla="*/ 0 h 3223"/>
                <a:gd name="T2" fmla="*/ 3393 w 3394"/>
                <a:gd name="T3" fmla="*/ 3036 h 3223"/>
                <a:gd name="T4" fmla="*/ 3208 w 3394"/>
                <a:gd name="T5" fmla="*/ 3222 h 3223"/>
                <a:gd name="T6" fmla="*/ 0 w 3394"/>
                <a:gd name="T7" fmla="*/ 0 h 3223"/>
                <a:gd name="T8" fmla="*/ 370 w 3394"/>
                <a:gd name="T9" fmla="*/ 0 h 32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394" h="3223">
                  <a:moveTo>
                    <a:pt x="370" y="0"/>
                  </a:moveTo>
                  <a:lnTo>
                    <a:pt x="3393" y="3036"/>
                  </a:lnTo>
                  <a:lnTo>
                    <a:pt x="3208" y="3222"/>
                  </a:lnTo>
                  <a:lnTo>
                    <a:pt x="0" y="0"/>
                  </a:lnTo>
                  <a:lnTo>
                    <a:pt x="370" y="0"/>
                  </a:lnTo>
                </a:path>
              </a:pathLst>
            </a:custGeom>
            <a:solidFill>
              <a:schemeClr val="bg1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" name="Freeform 5"/>
            <p:cNvSpPr>
              <a:spLocks/>
            </p:cNvSpPr>
            <p:nvPr/>
          </p:nvSpPr>
          <p:spPr bwMode="auto">
            <a:xfrm>
              <a:off x="2187" y="0"/>
              <a:ext cx="2859" cy="2556"/>
            </a:xfrm>
            <a:custGeom>
              <a:avLst/>
              <a:gdLst>
                <a:gd name="T0" fmla="*/ 630 w 2859"/>
                <a:gd name="T1" fmla="*/ 0 h 2556"/>
                <a:gd name="T2" fmla="*/ 2858 w 2859"/>
                <a:gd name="T3" fmla="*/ 2238 h 2556"/>
                <a:gd name="T4" fmla="*/ 2543 w 2859"/>
                <a:gd name="T5" fmla="*/ 2555 h 2556"/>
                <a:gd name="T6" fmla="*/ 0 w 2859"/>
                <a:gd name="T7" fmla="*/ 0 h 2556"/>
                <a:gd name="T8" fmla="*/ 630 w 2859"/>
                <a:gd name="T9" fmla="*/ 0 h 25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59" h="2556">
                  <a:moveTo>
                    <a:pt x="630" y="0"/>
                  </a:moveTo>
                  <a:lnTo>
                    <a:pt x="2858" y="2238"/>
                  </a:lnTo>
                  <a:lnTo>
                    <a:pt x="2543" y="2555"/>
                  </a:lnTo>
                  <a:lnTo>
                    <a:pt x="0" y="0"/>
                  </a:lnTo>
                  <a:lnTo>
                    <a:pt x="630" y="0"/>
                  </a:lnTo>
                </a:path>
              </a:pathLst>
            </a:custGeom>
            <a:solidFill>
              <a:schemeClr val="bg1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5" name="Freeform 6"/>
            <p:cNvSpPr>
              <a:spLocks/>
            </p:cNvSpPr>
            <p:nvPr/>
          </p:nvSpPr>
          <p:spPr bwMode="auto">
            <a:xfrm>
              <a:off x="3055" y="0"/>
              <a:ext cx="2286" cy="2121"/>
            </a:xfrm>
            <a:custGeom>
              <a:avLst/>
              <a:gdLst>
                <a:gd name="T0" fmla="*/ 0 w 2286"/>
                <a:gd name="T1" fmla="*/ 0 h 2121"/>
                <a:gd name="T2" fmla="*/ 2111 w 2286"/>
                <a:gd name="T3" fmla="*/ 2120 h 2121"/>
                <a:gd name="T4" fmla="*/ 2285 w 2286"/>
                <a:gd name="T5" fmla="*/ 1945 h 2121"/>
                <a:gd name="T6" fmla="*/ 348 w 2286"/>
                <a:gd name="T7" fmla="*/ 0 h 2121"/>
                <a:gd name="T8" fmla="*/ 0 w 2286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86" h="2121">
                  <a:moveTo>
                    <a:pt x="0" y="0"/>
                  </a:moveTo>
                  <a:lnTo>
                    <a:pt x="2111" y="2120"/>
                  </a:lnTo>
                  <a:lnTo>
                    <a:pt x="2285" y="1945"/>
                  </a:lnTo>
                  <a:lnTo>
                    <a:pt x="348" y="0"/>
                  </a:lnTo>
                  <a:lnTo>
                    <a:pt x="0" y="0"/>
                  </a:lnTo>
                </a:path>
              </a:pathLst>
            </a:custGeom>
            <a:solidFill>
              <a:schemeClr val="bg1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4583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4584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6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/>
            </a:lvl1pPr>
          </a:lstStyle>
          <a:p>
            <a:pPr>
              <a:defRPr/>
            </a:pPr>
            <a:fld id="{8C911B91-E844-4AAA-98A3-3172910020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4587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41475"/>
            <a:ext cx="7772400" cy="445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0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66800" y="228600"/>
            <a:ext cx="72390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b="1" smtClean="0"/>
              <a:t>Mastering NT Greek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2286000"/>
            <a:ext cx="6400800" cy="4038600"/>
          </a:xfrm>
        </p:spPr>
        <p:txBody>
          <a:bodyPr/>
          <a:lstStyle/>
          <a:p>
            <a:pPr eaLnBrk="1" hangingPunct="1">
              <a:defRPr/>
            </a:pPr>
            <a:r>
              <a:rPr lang="en-US" b="1" smtClean="0"/>
              <a:t>14.  Second Aorist Verbs</a:t>
            </a:r>
          </a:p>
          <a:p>
            <a:pPr eaLnBrk="1" hangingPunct="1">
              <a:defRPr/>
            </a:pPr>
            <a:endParaRPr lang="en-US" b="1" smtClean="0"/>
          </a:p>
          <a:p>
            <a:pPr eaLnBrk="1" hangingPunct="1">
              <a:defRPr/>
            </a:pPr>
            <a:endParaRPr lang="en-US" b="1" smtClean="0"/>
          </a:p>
          <a:p>
            <a:pPr eaLnBrk="1" hangingPunct="1">
              <a:defRPr/>
            </a:pPr>
            <a:endParaRPr lang="en-US" b="1" smtClean="0"/>
          </a:p>
          <a:p>
            <a:pPr eaLnBrk="1" hangingPunct="1">
              <a:defRPr/>
            </a:pPr>
            <a:r>
              <a:rPr lang="en-US" sz="2000" b="1" smtClean="0"/>
              <a:t>By Ted Hildebrandt  </a:t>
            </a:r>
            <a:r>
              <a:rPr lang="en-US" sz="2000" b="1" smtClean="0">
                <a:cs typeface="Times New Roman" pitchFamily="18" charset="0"/>
              </a:rPr>
              <a:t>© 2003</a:t>
            </a:r>
            <a:endParaRPr lang="en-US" sz="2000" b="1" smtClean="0"/>
          </a:p>
          <a:p>
            <a:pPr eaLnBrk="1" hangingPunct="1">
              <a:defRPr/>
            </a:pPr>
            <a:r>
              <a:rPr lang="en-US" sz="2000" b="1" smtClean="0"/>
              <a:t>Baker Academic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0"/>
            <a:ext cx="7772400" cy="762000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latin typeface="Times New Roman" pitchFamily="18" charset="0"/>
              </a:rPr>
              <a:t>Future Middle Paradigm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81200"/>
            <a:ext cx="9144000" cy="4114800"/>
          </a:xfrm>
        </p:spPr>
        <p:txBody>
          <a:bodyPr/>
          <a:lstStyle/>
          <a:p>
            <a:pPr eaLnBrk="1" hangingPunct="1"/>
            <a:r>
              <a:rPr lang="el-GR" altLang="en-US" dirty="0" smtClean="0">
                <a:latin typeface="Times New Roman" pitchFamily="18" charset="0"/>
                <a:cs typeface="Times New Roman" pitchFamily="18" charset="0"/>
              </a:rPr>
              <a:t>λύσομαι    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                	          -</a:t>
            </a:r>
            <a:r>
              <a:rPr lang="el-GR" altLang="en-US" dirty="0" smtClean="0">
                <a:latin typeface="Times New Roman" pitchFamily="18" charset="0"/>
                <a:cs typeface="Times New Roman" pitchFamily="18" charset="0"/>
              </a:rPr>
              <a:t>όμεθα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l-GR" altLang="en-US" dirty="0" smtClean="0">
                <a:latin typeface="Times New Roman" pitchFamily="18" charset="0"/>
                <a:cs typeface="Times New Roman" pitchFamily="18" charset="0"/>
              </a:rPr>
              <a:t>ῃ </a:t>
            </a:r>
            <a:r>
              <a:rPr lang="en-US" altLang="en-US" sz="4000" dirty="0" smtClean="0">
                <a:latin typeface="Times New Roman" pitchFamily="18" charset="0"/>
                <a:cs typeface="Times New Roman" pitchFamily="18" charset="0"/>
              </a:rPr>
              <a:t>                            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	  -</a:t>
            </a:r>
            <a:r>
              <a:rPr lang="el-GR" altLang="en-US" dirty="0" smtClean="0">
                <a:latin typeface="Times New Roman" pitchFamily="18" charset="0"/>
                <a:cs typeface="Times New Roman" pitchFamily="18" charset="0"/>
              </a:rPr>
              <a:t>εσθε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l-GR" altLang="en-US" dirty="0" smtClean="0">
                <a:latin typeface="Times New Roman" pitchFamily="18" charset="0"/>
                <a:cs typeface="Times New Roman" pitchFamily="18" charset="0"/>
              </a:rPr>
              <a:t>εται</a:t>
            </a:r>
            <a:r>
              <a:rPr lang="en-US" altLang="en-US" sz="4000" dirty="0" smtClean="0"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		  -</a:t>
            </a:r>
            <a:r>
              <a:rPr lang="el-GR" altLang="en-US" dirty="0" smtClean="0">
                <a:latin typeface="Times New Roman" pitchFamily="18" charset="0"/>
                <a:cs typeface="Times New Roman" pitchFamily="18" charset="0"/>
              </a:rPr>
              <a:t>ονται</a:t>
            </a:r>
            <a:endParaRPr lang="en-US" altLang="en-US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altLang="en-US" sz="2400" b="1" dirty="0" smtClean="0">
                <a:latin typeface="Times New Roman" pitchFamily="18" charset="0"/>
              </a:rPr>
              <a:t>I will loose (for myself)                 We will loose (for ourselves)</a:t>
            </a:r>
            <a:r>
              <a:rPr lang="en-US" altLang="en-US" dirty="0" smtClean="0">
                <a:latin typeface="Greekth" pitchFamily="18" charset="0"/>
              </a:rPr>
              <a:t> …</a:t>
            </a:r>
            <a:br>
              <a:rPr lang="en-US" altLang="en-US" dirty="0" smtClean="0">
                <a:latin typeface="Greekth" pitchFamily="18" charset="0"/>
              </a:rPr>
            </a:br>
            <a:r>
              <a:rPr lang="en-US" altLang="en-US" sz="2400" b="1" dirty="0" smtClean="0">
                <a:latin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59007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610600" cy="579438"/>
          </a:xfrm>
        </p:spPr>
        <p:txBody>
          <a:bodyPr/>
          <a:lstStyle/>
          <a:p>
            <a:pPr eaLnBrk="1" hangingPunct="1"/>
            <a:r>
              <a:rPr lang="en-US" sz="3200" b="1" smtClean="0">
                <a:latin typeface="Times" pitchFamily="18" charset="0"/>
              </a:rPr>
              <a:t>Demonstrative and Relative Pronouns Summary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4582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l-GR" dirty="0" smtClean="0">
                <a:latin typeface="+mj-lt"/>
              </a:rPr>
              <a:t>ἐκεῖνος</a:t>
            </a:r>
            <a:r>
              <a:rPr lang="en-US" dirty="0" smtClean="0">
                <a:latin typeface="+mj-lt"/>
              </a:rPr>
              <a:t>,      </a:t>
            </a:r>
            <a:r>
              <a:rPr lang="el-GR" dirty="0" smtClean="0">
                <a:latin typeface="+mj-lt"/>
              </a:rPr>
              <a:t>ἐκείνη</a:t>
            </a:r>
            <a:r>
              <a:rPr lang="en-US" dirty="0" smtClean="0">
                <a:latin typeface="+mj-lt"/>
              </a:rPr>
              <a:t>,        </a:t>
            </a:r>
            <a:r>
              <a:rPr lang="el-GR" dirty="0" smtClean="0">
                <a:latin typeface="+mj-lt"/>
              </a:rPr>
              <a:t>ἐκεῖνο</a:t>
            </a:r>
            <a:r>
              <a:rPr lang="en-US" dirty="0" smtClean="0">
                <a:latin typeface="+mj-lt"/>
              </a:rPr>
              <a:t>  = that</a:t>
            </a:r>
          </a:p>
          <a:p>
            <a:pPr eaLnBrk="1" hangingPunct="1">
              <a:defRPr/>
            </a:pPr>
            <a:r>
              <a:rPr lang="el-GR" dirty="0">
                <a:latin typeface="+mj-lt"/>
              </a:rPr>
              <a:t> </a:t>
            </a:r>
            <a:r>
              <a:rPr lang="el-GR" dirty="0" smtClean="0">
                <a:latin typeface="+mj-lt"/>
              </a:rPr>
              <a:t>οὗτος</a:t>
            </a:r>
            <a:r>
              <a:rPr lang="en-US" dirty="0" smtClean="0">
                <a:latin typeface="+mj-lt"/>
              </a:rPr>
              <a:t>,        </a:t>
            </a:r>
            <a:r>
              <a:rPr lang="el-GR" dirty="0" smtClean="0">
                <a:latin typeface="+mj-lt"/>
              </a:rPr>
              <a:t>αὕτη</a:t>
            </a:r>
            <a:r>
              <a:rPr lang="en-US" dirty="0" smtClean="0">
                <a:latin typeface="+mj-lt"/>
              </a:rPr>
              <a:t>,         </a:t>
            </a:r>
            <a:r>
              <a:rPr lang="el-GR" dirty="0" smtClean="0">
                <a:latin typeface="+mj-lt"/>
              </a:rPr>
              <a:t> τοῦτο</a:t>
            </a:r>
            <a:r>
              <a:rPr lang="en-US" dirty="0" smtClean="0">
                <a:latin typeface="+mj-lt"/>
              </a:rPr>
              <a:t/>
            </a:r>
            <a:br>
              <a:rPr lang="en-US" dirty="0" smtClean="0">
                <a:latin typeface="+mj-lt"/>
              </a:rPr>
            </a:br>
            <a:r>
              <a:rPr lang="el-GR" dirty="0" smtClean="0">
                <a:latin typeface="+mj-lt"/>
              </a:rPr>
              <a:t>τούτου</a:t>
            </a:r>
            <a:r>
              <a:rPr lang="en-US" dirty="0" smtClean="0">
                <a:latin typeface="+mj-lt"/>
              </a:rPr>
              <a:t>,    </a:t>
            </a:r>
            <a:r>
              <a:rPr lang="el-GR" dirty="0" smtClean="0">
                <a:latin typeface="+mj-lt"/>
              </a:rPr>
              <a:t>  </a:t>
            </a:r>
            <a:r>
              <a:rPr lang="en-US" dirty="0" smtClean="0">
                <a:latin typeface="+mj-lt"/>
              </a:rPr>
              <a:t> </a:t>
            </a:r>
            <a:r>
              <a:rPr lang="el-GR" dirty="0" smtClean="0">
                <a:latin typeface="+mj-lt"/>
              </a:rPr>
              <a:t>ταύτης</a:t>
            </a:r>
            <a:r>
              <a:rPr lang="en-US" dirty="0" smtClean="0">
                <a:latin typeface="+mj-lt"/>
              </a:rPr>
              <a:t>,    </a:t>
            </a:r>
            <a:r>
              <a:rPr lang="el-GR" dirty="0" smtClean="0">
                <a:latin typeface="+mj-lt"/>
              </a:rPr>
              <a:t>  </a:t>
            </a:r>
            <a:r>
              <a:rPr lang="en-US" dirty="0" smtClean="0">
                <a:latin typeface="+mj-lt"/>
              </a:rPr>
              <a:t> </a:t>
            </a:r>
            <a:r>
              <a:rPr lang="el-GR" dirty="0" smtClean="0">
                <a:latin typeface="+mj-lt"/>
              </a:rPr>
              <a:t>τούτου</a:t>
            </a:r>
            <a:r>
              <a:rPr lang="en-US" dirty="0" smtClean="0">
                <a:latin typeface="+mj-lt"/>
              </a:rPr>
              <a:t> = this</a:t>
            </a:r>
          </a:p>
          <a:p>
            <a:pPr eaLnBrk="1" hangingPunct="1">
              <a:defRPr/>
            </a:pPr>
            <a:r>
              <a:rPr lang="en-US" dirty="0" smtClean="0">
                <a:latin typeface="+mj-lt"/>
              </a:rPr>
              <a:t> </a:t>
            </a:r>
            <a:r>
              <a:rPr lang="el-GR" dirty="0" smtClean="0">
                <a:latin typeface="+mj-lt"/>
              </a:rPr>
              <a:t>ὅς</a:t>
            </a:r>
            <a:r>
              <a:rPr lang="en-US" dirty="0" smtClean="0">
                <a:latin typeface="+mj-lt"/>
              </a:rPr>
              <a:t>        </a:t>
            </a:r>
            <a:r>
              <a:rPr lang="el-GR" dirty="0" smtClean="0">
                <a:latin typeface="+mj-lt"/>
              </a:rPr>
              <a:t> ἥ</a:t>
            </a:r>
            <a:r>
              <a:rPr lang="en-US" dirty="0" smtClean="0">
                <a:latin typeface="+mj-lt"/>
              </a:rPr>
              <a:t>         </a:t>
            </a:r>
            <a:r>
              <a:rPr lang="el-GR" dirty="0" smtClean="0">
                <a:latin typeface="+mj-lt"/>
              </a:rPr>
              <a:t>ὅ</a:t>
            </a:r>
            <a:r>
              <a:rPr lang="en-US" dirty="0" smtClean="0">
                <a:latin typeface="+mj-lt"/>
              </a:rPr>
              <a:t>      = Relative (who, which)</a:t>
            </a:r>
            <a:br>
              <a:rPr lang="en-US" dirty="0" smtClean="0">
                <a:latin typeface="+mj-lt"/>
              </a:rPr>
            </a:br>
            <a:r>
              <a:rPr lang="en-US" dirty="0" smtClean="0">
                <a:latin typeface="+mj-lt"/>
              </a:rPr>
              <a:t> </a:t>
            </a:r>
            <a:r>
              <a:rPr lang="el-GR" dirty="0" smtClean="0">
                <a:latin typeface="+mj-lt"/>
              </a:rPr>
              <a:t>οὗ</a:t>
            </a:r>
            <a:r>
              <a:rPr lang="en-US" dirty="0" smtClean="0">
                <a:latin typeface="+mj-lt"/>
              </a:rPr>
              <a:t>      </a:t>
            </a:r>
            <a:r>
              <a:rPr lang="el-GR" dirty="0" smtClean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 </a:t>
            </a:r>
            <a:r>
              <a:rPr lang="el-GR" dirty="0" smtClean="0">
                <a:latin typeface="+mj-lt"/>
              </a:rPr>
              <a:t>ἧς</a:t>
            </a:r>
            <a:r>
              <a:rPr lang="en-US" dirty="0" smtClean="0">
                <a:latin typeface="+mj-lt"/>
              </a:rPr>
              <a:t>       </a:t>
            </a:r>
            <a:r>
              <a:rPr lang="el-GR" dirty="0" smtClean="0">
                <a:latin typeface="+mj-lt"/>
              </a:rPr>
              <a:t>οὗ</a:t>
            </a:r>
            <a:r>
              <a:rPr lang="en-US" dirty="0" smtClean="0">
                <a:latin typeface="+mj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78532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dirty="0" smtClean="0"/>
              <a:t>Imperfect Active Paradigm of</a:t>
            </a:r>
            <a:r>
              <a:rPr lang="en-US" sz="4000" dirty="0" smtClean="0"/>
              <a:t> </a:t>
            </a:r>
            <a:r>
              <a:rPr lang="el-GR" sz="4000" dirty="0" smtClean="0"/>
              <a:t>λύω</a:t>
            </a:r>
            <a:endParaRPr lang="en-US" sz="4000" dirty="0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46275"/>
            <a:ext cx="8256588" cy="4911725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 smtClean="0">
                <a:latin typeface="+mj-lt"/>
              </a:rPr>
              <a:t>Chant</a:t>
            </a:r>
            <a:r>
              <a:rPr lang="en-US" sz="2000" dirty="0" smtClean="0">
                <a:latin typeface="+mj-lt"/>
              </a:rPr>
              <a:t>:    </a:t>
            </a:r>
            <a:r>
              <a:rPr lang="en-US" dirty="0" smtClean="0">
                <a:latin typeface="+mj-lt"/>
              </a:rPr>
              <a:t> </a:t>
            </a:r>
            <a:r>
              <a:rPr lang="el-GR" dirty="0" smtClean="0">
                <a:latin typeface="+mj-lt"/>
              </a:rPr>
              <a:t>ἐλυον</a:t>
            </a:r>
            <a:r>
              <a:rPr lang="en-US" dirty="0" smtClean="0">
                <a:latin typeface="+mj-lt"/>
              </a:rPr>
              <a:t>,  </a:t>
            </a:r>
            <a:r>
              <a:rPr lang="el-GR" dirty="0" smtClean="0">
                <a:latin typeface="+mj-lt"/>
              </a:rPr>
              <a:t>ν</a:t>
            </a:r>
            <a:r>
              <a:rPr lang="en-US" dirty="0" smtClean="0">
                <a:latin typeface="+mj-lt"/>
              </a:rPr>
              <a:t>,  </a:t>
            </a:r>
            <a:r>
              <a:rPr lang="el-GR" dirty="0" smtClean="0">
                <a:latin typeface="+mj-lt"/>
              </a:rPr>
              <a:t>ς</a:t>
            </a:r>
            <a:r>
              <a:rPr lang="en-US" dirty="0" smtClean="0">
                <a:latin typeface="+mj-lt"/>
              </a:rPr>
              <a:t>,   </a:t>
            </a:r>
            <a:r>
              <a:rPr lang="el-GR" dirty="0" smtClean="0">
                <a:latin typeface="+mj-lt"/>
              </a:rPr>
              <a:t>ε</a:t>
            </a:r>
            <a:r>
              <a:rPr lang="en-US" dirty="0" smtClean="0">
                <a:latin typeface="+mj-lt"/>
              </a:rPr>
              <a:t>,     </a:t>
            </a:r>
            <a:r>
              <a:rPr lang="el-GR" dirty="0" smtClean="0">
                <a:latin typeface="+mj-lt"/>
              </a:rPr>
              <a:t>μεν</a:t>
            </a:r>
            <a:r>
              <a:rPr lang="en-US" dirty="0" smtClean="0">
                <a:latin typeface="+mj-lt"/>
              </a:rPr>
              <a:t>,   </a:t>
            </a:r>
            <a:r>
              <a:rPr lang="el-GR" dirty="0" smtClean="0">
                <a:latin typeface="+mj-lt"/>
              </a:rPr>
              <a:t>τε</a:t>
            </a:r>
            <a:r>
              <a:rPr lang="en-US" dirty="0" smtClean="0">
                <a:latin typeface="+mj-lt"/>
              </a:rPr>
              <a:t>,  </a:t>
            </a:r>
            <a:r>
              <a:rPr lang="el-GR" dirty="0" smtClean="0">
                <a:latin typeface="+mj-lt"/>
              </a:rPr>
              <a:t>ν</a:t>
            </a:r>
            <a:r>
              <a:rPr lang="en-US" dirty="0" smtClean="0">
                <a:latin typeface="+mj-lt"/>
              </a:rPr>
              <a:t>    </a:t>
            </a:r>
            <a:br>
              <a:rPr lang="en-US" dirty="0" smtClean="0">
                <a:latin typeface="+mj-lt"/>
              </a:rPr>
            </a:br>
            <a:r>
              <a:rPr lang="en-US" dirty="0" smtClean="0">
                <a:latin typeface="+mj-lt"/>
              </a:rPr>
              <a:t>I was loosing, …</a:t>
            </a:r>
          </a:p>
        </p:txBody>
      </p:sp>
    </p:spTree>
    <p:extLst>
      <p:ext uri="{BB962C8B-B14F-4D97-AF65-F5344CB8AC3E}">
        <p14:creationId xmlns:p14="http://schemas.microsoft.com/office/powerpoint/2010/main" val="637468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305800" cy="990600"/>
          </a:xfrm>
        </p:spPr>
        <p:txBody>
          <a:bodyPr/>
          <a:lstStyle/>
          <a:p>
            <a:pPr eaLnBrk="1" hangingPunct="1"/>
            <a:r>
              <a:rPr lang="en-US" altLang="en-US" b="1" smtClean="0"/>
              <a:t>Imperfect Middle/Passive (IM/PI)</a:t>
            </a:r>
            <a:r>
              <a:rPr lang="en-US" altLang="en-US" smtClean="0">
                <a:latin typeface="Greekth" pitchFamily="18" charset="0"/>
              </a:rPr>
              <a:t> 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8256588" cy="5334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b="1" dirty="0" smtClean="0">
                <a:latin typeface="+mj-lt"/>
              </a:rPr>
              <a:t>Chant</a:t>
            </a:r>
            <a:r>
              <a:rPr lang="en-US" dirty="0" smtClean="0">
                <a:latin typeface="+mj-lt"/>
              </a:rPr>
              <a:t>:    </a:t>
            </a:r>
            <a:r>
              <a:rPr lang="el-GR" dirty="0" smtClean="0">
                <a:latin typeface="+mj-lt"/>
              </a:rPr>
              <a:t>ἐλυόμην</a:t>
            </a:r>
            <a:r>
              <a:rPr lang="en-US" dirty="0" smtClean="0">
                <a:latin typeface="+mj-lt"/>
              </a:rPr>
              <a:t>  </a:t>
            </a:r>
            <a:br>
              <a:rPr lang="en-US" dirty="0" smtClean="0">
                <a:latin typeface="+mj-lt"/>
              </a:rPr>
            </a:br>
            <a:r>
              <a:rPr lang="en-US" dirty="0" smtClean="0">
                <a:latin typeface="+mj-lt"/>
              </a:rPr>
              <a:t>                </a:t>
            </a:r>
            <a:r>
              <a:rPr lang="el-GR" dirty="0" smtClean="0">
                <a:latin typeface="+mj-lt"/>
              </a:rPr>
              <a:t>ου</a:t>
            </a:r>
            <a:r>
              <a:rPr lang="en-US" dirty="0" smtClean="0">
                <a:latin typeface="+mj-lt"/>
              </a:rPr>
              <a:t>,  </a:t>
            </a:r>
            <a:r>
              <a:rPr lang="el-GR" dirty="0" smtClean="0">
                <a:latin typeface="+mj-lt"/>
              </a:rPr>
              <a:t>ετο</a:t>
            </a:r>
            <a:r>
              <a:rPr lang="en-US" dirty="0" smtClean="0">
                <a:latin typeface="+mj-lt"/>
              </a:rPr>
              <a:t>,     </a:t>
            </a:r>
            <a:r>
              <a:rPr lang="el-GR" dirty="0" smtClean="0">
                <a:latin typeface="+mj-lt"/>
              </a:rPr>
              <a:t>ομεθα</a:t>
            </a:r>
            <a:r>
              <a:rPr lang="en-US" dirty="0" smtClean="0">
                <a:latin typeface="+mj-lt"/>
              </a:rPr>
              <a:t>,  </a:t>
            </a:r>
            <a:r>
              <a:rPr lang="el-GR" dirty="0" smtClean="0">
                <a:latin typeface="+mj-lt"/>
              </a:rPr>
              <a:t>εσθε</a:t>
            </a:r>
            <a:r>
              <a:rPr lang="en-US" dirty="0" smtClean="0">
                <a:latin typeface="+mj-lt"/>
              </a:rPr>
              <a:t>,  </a:t>
            </a:r>
            <a:r>
              <a:rPr lang="el-GR" dirty="0" smtClean="0">
                <a:latin typeface="+mj-lt"/>
              </a:rPr>
              <a:t>οντο</a:t>
            </a:r>
            <a:endParaRPr lang="en-US" dirty="0" smtClean="0">
              <a:latin typeface="+mj-lt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+mj-lt"/>
              </a:rPr>
              <a:t>I </a:t>
            </a:r>
            <a:r>
              <a:rPr lang="en-US" sz="2800" b="1" dirty="0">
                <a:latin typeface="+mj-lt"/>
              </a:rPr>
              <a:t>was being loosed </a:t>
            </a:r>
            <a:endParaRPr lang="en-US" sz="28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61112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Rapping the Lord’s Prayer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Πάτερ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ἡμῶν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ἐν        τοῖς  οὐρανοῖς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father         our    </a:t>
            </a:r>
            <a:r>
              <a:rPr lang="el-GR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one</a:t>
            </a:r>
            <a:r>
              <a:rPr lang="el-GR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                  heaven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ἁγιασθήτω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τὸ  ὄνομά    σου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make holy                   name        your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ἐλθέτω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 βασιλεία    σου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let come            kingdom        your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γενηθήτω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τὸ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θέλημά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σου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b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let be                            will           your </a:t>
            </a:r>
          </a:p>
        </p:txBody>
      </p:sp>
    </p:spTree>
    <p:extLst>
      <p:ext uri="{BB962C8B-B14F-4D97-AF65-F5344CB8AC3E}">
        <p14:creationId xmlns:p14="http://schemas.microsoft.com/office/powerpoint/2010/main" val="1349324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7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b="1" smtClean="0"/>
              <a:t>English Parallels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7772400" cy="5638800"/>
          </a:xfrm>
        </p:spPr>
        <p:txBody>
          <a:bodyPr/>
          <a:lstStyle/>
          <a:p>
            <a:pPr eaLnBrk="1" hangingPunct="1">
              <a:defRPr/>
            </a:pPr>
            <a:r>
              <a:rPr lang="en-US" b="1" smtClean="0"/>
              <a:t>1)  Past tense in English if often formed by adding "ed" </a:t>
            </a:r>
          </a:p>
          <a:p>
            <a:pPr lvl="1" eaLnBrk="1" hangingPunct="1">
              <a:defRPr/>
            </a:pPr>
            <a:r>
              <a:rPr lang="en-US" sz="3200" b="1" smtClean="0"/>
              <a:t>I </a:t>
            </a:r>
            <a:r>
              <a:rPr lang="en-US" sz="3200" b="1" u="sng" smtClean="0"/>
              <a:t>talk</a:t>
            </a:r>
            <a:r>
              <a:rPr lang="en-US" sz="3200" b="1" smtClean="0"/>
              <a:t> to Zach about basketball.  (present)</a:t>
            </a:r>
          </a:p>
          <a:p>
            <a:pPr lvl="1" eaLnBrk="1" hangingPunct="1">
              <a:defRPr/>
            </a:pPr>
            <a:r>
              <a:rPr lang="en-US" sz="3200" b="1" smtClean="0"/>
              <a:t>I </a:t>
            </a:r>
            <a:r>
              <a:rPr lang="en-US" sz="3200" b="1" u="sng" smtClean="0"/>
              <a:t>talked</a:t>
            </a:r>
            <a:r>
              <a:rPr lang="en-US" sz="3200" b="1" smtClean="0"/>
              <a:t> to Zach about basketball. (past)</a:t>
            </a:r>
          </a:p>
          <a:p>
            <a:pPr eaLnBrk="1" hangingPunct="1">
              <a:defRPr/>
            </a:pPr>
            <a:r>
              <a:rPr lang="en-US" b="1" smtClean="0"/>
              <a:t>2)  Change the stem form of the verb:  </a:t>
            </a:r>
          </a:p>
          <a:p>
            <a:pPr lvl="1" eaLnBrk="1" hangingPunct="1">
              <a:defRPr/>
            </a:pPr>
            <a:r>
              <a:rPr lang="en-US" sz="3200" b="1" smtClean="0"/>
              <a:t>I </a:t>
            </a:r>
            <a:r>
              <a:rPr lang="en-US" sz="3200" b="1" u="sng" smtClean="0"/>
              <a:t>swim</a:t>
            </a:r>
            <a:r>
              <a:rPr lang="en-US" sz="3200" b="1" smtClean="0"/>
              <a:t> in the pool. (present)</a:t>
            </a:r>
          </a:p>
          <a:p>
            <a:pPr lvl="1" eaLnBrk="1" hangingPunct="1">
              <a:defRPr/>
            </a:pPr>
            <a:r>
              <a:rPr lang="en-US" sz="3200" b="1" smtClean="0"/>
              <a:t>I </a:t>
            </a:r>
            <a:r>
              <a:rPr lang="en-US" sz="3200" b="1" u="sng" smtClean="0"/>
              <a:t>swam</a:t>
            </a:r>
            <a:r>
              <a:rPr lang="en-US" sz="3200" b="1" smtClean="0"/>
              <a:t> in the pool.  (past)</a:t>
            </a:r>
          </a:p>
          <a:p>
            <a:pPr eaLnBrk="1" hangingPunct="1">
              <a:defRPr/>
            </a:pPr>
            <a:r>
              <a:rPr lang="en-US" b="1" smtClean="0"/>
              <a:t>Second aorist is a shift in the stem.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 bldLvl="5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smtClean="0"/>
              <a:t>The Aorist - Past tense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8077200" cy="48768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The aorist is the most frequently used tense in the NT</a:t>
            </a:r>
          </a:p>
          <a:p>
            <a:pPr eaLnBrk="1" hangingPunct="1">
              <a:defRPr/>
            </a:pPr>
            <a:r>
              <a:rPr lang="en-US" b="1" dirty="0" smtClean="0"/>
              <a:t>The first aorist is formed by adding an augment on front and a </a:t>
            </a:r>
            <a:r>
              <a:rPr lang="en-US" b="1" dirty="0" err="1" smtClean="0">
                <a:latin typeface="Greekth" pitchFamily="18" charset="0"/>
              </a:rPr>
              <a:t>sa</a:t>
            </a:r>
            <a:r>
              <a:rPr lang="en-US" b="1" dirty="0" smtClean="0">
                <a:latin typeface="Greekth" pitchFamily="18" charset="0"/>
              </a:rPr>
              <a:t> </a:t>
            </a:r>
            <a:r>
              <a:rPr lang="en-US" b="1" dirty="0" smtClean="0"/>
              <a:t>in the back.</a:t>
            </a:r>
          </a:p>
          <a:p>
            <a:pPr eaLnBrk="1" hangingPunct="1">
              <a:defRPr/>
            </a:pPr>
            <a:r>
              <a:rPr lang="en-US" b="1" dirty="0" smtClean="0"/>
              <a:t>The second aorist involves a stem change.</a:t>
            </a:r>
          </a:p>
          <a:p>
            <a:pPr eaLnBrk="1" hangingPunct="1">
              <a:defRPr/>
            </a:pPr>
            <a:r>
              <a:rPr lang="en-US" b="1" dirty="0" smtClean="0"/>
              <a:t>Aorist is complete/whole action (it happened) as opposed to the imperfect which is process action (He loosed. He was loosing).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/>
              <a:t>Second Aorist Form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41475"/>
            <a:ext cx="8153400" cy="4454525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latin typeface="+mj-lt"/>
              </a:rPr>
              <a:t>Stem Change Aorist</a:t>
            </a:r>
          </a:p>
          <a:p>
            <a:pPr eaLnBrk="1" hangingPunct="1">
              <a:defRPr/>
            </a:pPr>
            <a:r>
              <a:rPr lang="en-US" b="1" dirty="0" smtClean="0">
                <a:latin typeface="+mj-lt"/>
              </a:rPr>
              <a:t>The stem change just has to be learned </a:t>
            </a:r>
          </a:p>
          <a:p>
            <a:pPr eaLnBrk="1" hangingPunct="1">
              <a:defRPr/>
            </a:pPr>
            <a:r>
              <a:rPr lang="en-US" sz="2800" b="1" dirty="0" smtClean="0">
                <a:latin typeface="+mj-lt"/>
              </a:rPr>
              <a:t>Augment + Verb Stem + CV + Secondary endings</a:t>
            </a:r>
          </a:p>
          <a:p>
            <a:pPr eaLnBrk="1" hangingPunct="1">
              <a:defRPr/>
            </a:pPr>
            <a:r>
              <a:rPr lang="en-US" dirty="0" smtClean="0">
                <a:latin typeface="+mj-lt"/>
              </a:rPr>
              <a:t>   </a:t>
            </a:r>
            <a:r>
              <a:rPr lang="el-GR" dirty="0" smtClean="0">
                <a:latin typeface="+mj-lt"/>
              </a:rPr>
              <a:t>ε</a:t>
            </a:r>
            <a:r>
              <a:rPr lang="en-US" dirty="0" smtClean="0">
                <a:latin typeface="+mj-lt"/>
              </a:rPr>
              <a:t>        +     </a:t>
            </a:r>
            <a:r>
              <a:rPr lang="el-GR" dirty="0" smtClean="0">
                <a:latin typeface="+mj-lt"/>
              </a:rPr>
              <a:t>λαβ</a:t>
            </a:r>
            <a:r>
              <a:rPr lang="en-US" dirty="0" smtClean="0">
                <a:latin typeface="+mj-lt"/>
              </a:rPr>
              <a:t>       </a:t>
            </a:r>
            <a:r>
              <a:rPr lang="el-GR" dirty="0" smtClean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 + </a:t>
            </a:r>
            <a:r>
              <a:rPr lang="el-GR" dirty="0" smtClean="0">
                <a:latin typeface="+mj-lt"/>
              </a:rPr>
              <a:t>ο</a:t>
            </a:r>
            <a:r>
              <a:rPr lang="en-US" dirty="0" smtClean="0">
                <a:latin typeface="+mj-lt"/>
              </a:rPr>
              <a:t>   +     </a:t>
            </a:r>
            <a:r>
              <a:rPr lang="el-GR" dirty="0" smtClean="0">
                <a:latin typeface="+mj-lt"/>
              </a:rPr>
              <a:t>ν</a:t>
            </a:r>
            <a:r>
              <a:rPr lang="en-US" dirty="0" smtClean="0">
                <a:latin typeface="+mj-lt"/>
              </a:rPr>
              <a:t>  </a:t>
            </a:r>
          </a:p>
          <a:p>
            <a:pPr eaLnBrk="1" hangingPunct="1">
              <a:defRPr/>
            </a:pPr>
            <a:r>
              <a:rPr lang="en-US" b="1" dirty="0" smtClean="0">
                <a:latin typeface="+mj-lt"/>
              </a:rPr>
              <a:t>Connecting vowels:  </a:t>
            </a:r>
          </a:p>
          <a:p>
            <a:pPr lvl="1" eaLnBrk="1" hangingPunct="1">
              <a:defRPr/>
            </a:pPr>
            <a:r>
              <a:rPr lang="el-GR" sz="3200" dirty="0" smtClean="0">
                <a:latin typeface="+mj-lt"/>
              </a:rPr>
              <a:t>ο</a:t>
            </a:r>
            <a:r>
              <a:rPr lang="en-US" sz="3200" dirty="0" smtClean="0">
                <a:latin typeface="+mj-lt"/>
              </a:rPr>
              <a:t>  </a:t>
            </a:r>
            <a:r>
              <a:rPr lang="en-US" sz="3200" b="1" dirty="0" smtClean="0">
                <a:latin typeface="+mj-lt"/>
              </a:rPr>
              <a:t>before</a:t>
            </a:r>
            <a:r>
              <a:rPr lang="en-US" sz="3200" dirty="0" smtClean="0">
                <a:latin typeface="+mj-lt"/>
              </a:rPr>
              <a:t>  </a:t>
            </a:r>
            <a:r>
              <a:rPr lang="el-GR" sz="3200" dirty="0" smtClean="0">
                <a:latin typeface="+mj-lt"/>
              </a:rPr>
              <a:t>μ</a:t>
            </a:r>
            <a:r>
              <a:rPr lang="en-US" sz="3200" dirty="0" smtClean="0">
                <a:latin typeface="+mj-lt"/>
              </a:rPr>
              <a:t>  </a:t>
            </a:r>
            <a:r>
              <a:rPr lang="en-US" sz="3200" b="1" dirty="0" smtClean="0">
                <a:latin typeface="+mj-lt"/>
              </a:rPr>
              <a:t>and</a:t>
            </a:r>
            <a:r>
              <a:rPr lang="en-US" sz="3200" dirty="0" smtClean="0">
                <a:latin typeface="+mj-lt"/>
              </a:rPr>
              <a:t>  </a:t>
            </a:r>
            <a:r>
              <a:rPr lang="el-GR" sz="3200" dirty="0" smtClean="0">
                <a:latin typeface="+mj-lt"/>
              </a:rPr>
              <a:t>ν</a:t>
            </a:r>
            <a:r>
              <a:rPr lang="en-US" sz="3200" dirty="0" smtClean="0">
                <a:latin typeface="+mj-lt"/>
              </a:rPr>
              <a:t>  </a:t>
            </a:r>
          </a:p>
          <a:p>
            <a:pPr lvl="1" eaLnBrk="1" hangingPunct="1">
              <a:defRPr/>
            </a:pPr>
            <a:r>
              <a:rPr lang="el-GR" sz="3200" dirty="0" smtClean="0">
                <a:latin typeface="+mj-lt"/>
              </a:rPr>
              <a:t>ε</a:t>
            </a:r>
            <a:r>
              <a:rPr lang="en-US" sz="3200" dirty="0" smtClean="0">
                <a:latin typeface="+mj-lt"/>
              </a:rPr>
              <a:t>  </a:t>
            </a:r>
            <a:r>
              <a:rPr lang="en-US" sz="3200" b="1" dirty="0" smtClean="0">
                <a:latin typeface="+mj-lt"/>
              </a:rPr>
              <a:t>elsewhere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/>
              <a:t>Augment Review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00200"/>
            <a:ext cx="8305800" cy="4572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latin typeface="+mj-lt"/>
              </a:rPr>
              <a:t>1)  Before consonant  =</a:t>
            </a:r>
            <a:r>
              <a:rPr lang="en-US" dirty="0" smtClean="0">
                <a:latin typeface="+mj-lt"/>
              </a:rPr>
              <a:t>  </a:t>
            </a:r>
            <a:r>
              <a:rPr lang="el-GR" dirty="0" smtClean="0">
                <a:latin typeface="+mj-lt"/>
              </a:rPr>
              <a:t>ε</a:t>
            </a:r>
            <a:r>
              <a:rPr lang="en-US" dirty="0" smtClean="0">
                <a:latin typeface="+mj-lt"/>
              </a:rPr>
              <a:t>  </a:t>
            </a:r>
          </a:p>
          <a:p>
            <a:pPr eaLnBrk="1" hangingPunct="1">
              <a:defRPr/>
            </a:pPr>
            <a:r>
              <a:rPr lang="en-US" b="1" dirty="0" smtClean="0">
                <a:latin typeface="+mj-lt"/>
              </a:rPr>
              <a:t>2)  Before a vowel</a:t>
            </a:r>
          </a:p>
          <a:p>
            <a:pPr lvl="1" eaLnBrk="1" hangingPunct="1">
              <a:defRPr/>
            </a:pPr>
            <a:r>
              <a:rPr lang="en-US" sz="3200" b="1" dirty="0" smtClean="0">
                <a:latin typeface="+mj-lt"/>
              </a:rPr>
              <a:t>1) </a:t>
            </a:r>
            <a:r>
              <a:rPr lang="en-US" sz="3200" dirty="0" smtClean="0">
                <a:latin typeface="+mj-lt"/>
              </a:rPr>
              <a:t>  </a:t>
            </a:r>
            <a:r>
              <a:rPr lang="el-GR" sz="3200" dirty="0" smtClean="0">
                <a:latin typeface="+mj-lt"/>
              </a:rPr>
              <a:t>α</a:t>
            </a:r>
            <a:r>
              <a:rPr lang="en-US" sz="3200" dirty="0" smtClean="0">
                <a:latin typeface="+mj-lt"/>
              </a:rPr>
              <a:t>  </a:t>
            </a:r>
            <a:r>
              <a:rPr lang="en-US" sz="3200" b="1" dirty="0" smtClean="0">
                <a:latin typeface="+mj-lt"/>
              </a:rPr>
              <a:t>and</a:t>
            </a:r>
            <a:r>
              <a:rPr lang="en-US" sz="3200" dirty="0" smtClean="0">
                <a:latin typeface="+mj-lt"/>
              </a:rPr>
              <a:t>  </a:t>
            </a:r>
            <a:r>
              <a:rPr lang="el-GR" sz="3200" dirty="0" smtClean="0">
                <a:latin typeface="+mj-lt"/>
              </a:rPr>
              <a:t>ε</a:t>
            </a:r>
            <a:r>
              <a:rPr lang="en-US" sz="3200" dirty="0" smtClean="0">
                <a:latin typeface="+mj-lt"/>
              </a:rPr>
              <a:t>  </a:t>
            </a:r>
            <a:r>
              <a:rPr lang="en-US" sz="3200" b="1" dirty="0" smtClean="0">
                <a:latin typeface="+mj-lt"/>
              </a:rPr>
              <a:t>lengthen to</a:t>
            </a:r>
            <a:r>
              <a:rPr lang="en-US" sz="3200" dirty="0" smtClean="0">
                <a:latin typeface="+mj-lt"/>
              </a:rPr>
              <a:t>  </a:t>
            </a:r>
            <a:r>
              <a:rPr lang="el-GR" sz="3200" dirty="0" smtClean="0">
                <a:latin typeface="+mj-lt"/>
              </a:rPr>
              <a:t>η</a:t>
            </a:r>
            <a:r>
              <a:rPr lang="en-US" sz="3200" dirty="0" smtClean="0">
                <a:latin typeface="+mj-lt"/>
              </a:rPr>
              <a:t> </a:t>
            </a:r>
          </a:p>
          <a:p>
            <a:pPr lvl="1" eaLnBrk="1" hangingPunct="1">
              <a:defRPr/>
            </a:pPr>
            <a:r>
              <a:rPr lang="en-US" sz="3200" b="1" dirty="0" smtClean="0">
                <a:latin typeface="+mj-lt"/>
              </a:rPr>
              <a:t>2)</a:t>
            </a:r>
            <a:r>
              <a:rPr lang="en-US" sz="3200" dirty="0" smtClean="0">
                <a:latin typeface="+mj-lt"/>
              </a:rPr>
              <a:t>   </a:t>
            </a:r>
            <a:r>
              <a:rPr lang="el-GR" sz="3200" dirty="0" smtClean="0">
                <a:latin typeface="+mj-lt"/>
              </a:rPr>
              <a:t>ο</a:t>
            </a:r>
            <a:r>
              <a:rPr lang="en-US" sz="3200" dirty="0" smtClean="0">
                <a:latin typeface="+mj-lt"/>
              </a:rPr>
              <a:t>  </a:t>
            </a:r>
            <a:r>
              <a:rPr lang="en-US" sz="3200" b="1" dirty="0" smtClean="0">
                <a:latin typeface="+mj-lt"/>
              </a:rPr>
              <a:t>lengthens to</a:t>
            </a:r>
            <a:r>
              <a:rPr lang="en-US" sz="3200" dirty="0" smtClean="0">
                <a:latin typeface="+mj-lt"/>
              </a:rPr>
              <a:t> </a:t>
            </a:r>
            <a:r>
              <a:rPr lang="el-GR" sz="3200" dirty="0" smtClean="0">
                <a:latin typeface="+mj-lt"/>
              </a:rPr>
              <a:t>ω</a:t>
            </a:r>
            <a:endParaRPr lang="en-US" sz="3200" dirty="0" smtClean="0">
              <a:latin typeface="+mj-lt"/>
            </a:endParaRPr>
          </a:p>
          <a:p>
            <a:pPr lvl="1" eaLnBrk="1" hangingPunct="1">
              <a:defRPr/>
            </a:pPr>
            <a:r>
              <a:rPr lang="en-US" sz="3200" b="1" dirty="0" smtClean="0">
                <a:latin typeface="+mj-lt"/>
              </a:rPr>
              <a:t>3) </a:t>
            </a:r>
            <a:r>
              <a:rPr lang="en-US" sz="3200" dirty="0" smtClean="0">
                <a:latin typeface="+mj-lt"/>
              </a:rPr>
              <a:t>  </a:t>
            </a:r>
            <a:r>
              <a:rPr lang="el-GR" sz="3200" dirty="0" smtClean="0">
                <a:latin typeface="+mj-lt"/>
              </a:rPr>
              <a:t>ι</a:t>
            </a:r>
            <a:r>
              <a:rPr lang="en-US" sz="3200" dirty="0" smtClean="0">
                <a:latin typeface="+mj-lt"/>
              </a:rPr>
              <a:t>  </a:t>
            </a:r>
            <a:r>
              <a:rPr lang="en-US" sz="3200" b="1" dirty="0" smtClean="0">
                <a:latin typeface="+mj-lt"/>
              </a:rPr>
              <a:t>ending a diphthong subscripts</a:t>
            </a:r>
          </a:p>
          <a:p>
            <a:pPr lvl="1" eaLnBrk="1" hangingPunct="1">
              <a:defRPr/>
            </a:pPr>
            <a:r>
              <a:rPr lang="en-US" sz="3200" b="1" dirty="0" smtClean="0">
                <a:latin typeface="+mj-lt"/>
              </a:rPr>
              <a:t>4) </a:t>
            </a:r>
            <a:r>
              <a:rPr lang="en-US" sz="3200" dirty="0" smtClean="0">
                <a:latin typeface="+mj-lt"/>
              </a:rPr>
              <a:t>  </a:t>
            </a:r>
            <a:r>
              <a:rPr lang="el-GR" sz="3200" dirty="0" smtClean="0">
                <a:latin typeface="+mj-lt"/>
              </a:rPr>
              <a:t>υ</a:t>
            </a:r>
            <a:r>
              <a:rPr lang="en-US" sz="3200" dirty="0" smtClean="0">
                <a:latin typeface="+mj-lt"/>
              </a:rPr>
              <a:t>  </a:t>
            </a:r>
            <a:r>
              <a:rPr lang="en-US" sz="3200" b="1" dirty="0" smtClean="0">
                <a:latin typeface="+mj-lt"/>
              </a:rPr>
              <a:t>ending a diphthong stays itself (</a:t>
            </a:r>
            <a:r>
              <a:rPr lang="el-GR" sz="3200" b="1" dirty="0" smtClean="0">
                <a:latin typeface="+mj-lt"/>
              </a:rPr>
              <a:t>ευ</a:t>
            </a:r>
            <a:r>
              <a:rPr lang="en-US" sz="3200" b="1" dirty="0" smtClean="0">
                <a:latin typeface="+mj-lt"/>
              </a:rPr>
              <a:t>)</a:t>
            </a:r>
          </a:p>
          <a:p>
            <a:pPr eaLnBrk="1" hangingPunct="1">
              <a:defRPr/>
            </a:pPr>
            <a:r>
              <a:rPr lang="en-US" b="1" dirty="0" smtClean="0">
                <a:latin typeface="+mj-lt"/>
              </a:rPr>
              <a:t>3)  Compound verbs augments after prep.</a:t>
            </a:r>
          </a:p>
          <a:p>
            <a:pPr lvl="1" eaLnBrk="1" hangingPunct="1">
              <a:defRPr/>
            </a:pPr>
            <a:r>
              <a:rPr lang="en-US" sz="3200" dirty="0" smtClean="0">
                <a:latin typeface="+mj-lt"/>
              </a:rPr>
              <a:t>   </a:t>
            </a:r>
            <a:r>
              <a:rPr lang="el-GR" sz="3200" dirty="0" smtClean="0">
                <a:latin typeface="+mj-lt"/>
              </a:rPr>
              <a:t>ἐκβάλλω</a:t>
            </a:r>
            <a:r>
              <a:rPr lang="en-US" sz="3200" dirty="0" smtClean="0">
                <a:latin typeface="+mj-lt"/>
              </a:rPr>
              <a:t>  ==  </a:t>
            </a:r>
            <a:r>
              <a:rPr lang="el-GR" sz="3200" dirty="0" smtClean="0">
                <a:latin typeface="+mj-lt"/>
              </a:rPr>
              <a:t>ἐξεβάλον</a:t>
            </a:r>
            <a:endParaRPr lang="en-US" sz="3200" dirty="0" smtClean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1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1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12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12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 build="p" bldLvl="5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Second Aorist Active Paradigm</a:t>
            </a:r>
            <a:br>
              <a:rPr lang="en-US" b="1" dirty="0" smtClean="0"/>
            </a:br>
            <a:r>
              <a:rPr lang="el-GR" b="1" dirty="0" smtClean="0"/>
              <a:t>λαμβάνω</a:t>
            </a:r>
            <a:endParaRPr lang="en-US" b="1" dirty="0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41475"/>
            <a:ext cx="7772400" cy="4759325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Singular                          	Plural</a:t>
            </a:r>
          </a:p>
          <a:p>
            <a:pPr eaLnBrk="1" hangingPunct="1">
              <a:defRPr/>
            </a:pPr>
            <a:r>
              <a:rPr lang="en-US" dirty="0" smtClean="0"/>
              <a:t>1  </a:t>
            </a:r>
            <a:r>
              <a:rPr lang="el-GR" dirty="0" smtClean="0"/>
              <a:t>ἔλαβον</a:t>
            </a:r>
            <a:r>
              <a:rPr lang="en-US" dirty="0" smtClean="0"/>
              <a:t>                      	</a:t>
            </a:r>
            <a:r>
              <a:rPr lang="el-GR" dirty="0" smtClean="0"/>
              <a:t>ἐλάβομεν</a:t>
            </a:r>
            <a:r>
              <a:rPr lang="en-US" dirty="0" smtClean="0"/>
              <a:t> </a:t>
            </a:r>
          </a:p>
          <a:p>
            <a:pPr lvl="1" eaLnBrk="1" hangingPunct="1">
              <a:defRPr/>
            </a:pPr>
            <a:r>
              <a:rPr lang="en-US" sz="2400" b="1" dirty="0" smtClean="0"/>
              <a:t>I took                                     	we took</a:t>
            </a:r>
          </a:p>
          <a:p>
            <a:pPr eaLnBrk="1" hangingPunct="1">
              <a:defRPr/>
            </a:pPr>
            <a:r>
              <a:rPr lang="en-US" dirty="0" smtClean="0"/>
              <a:t>2  </a:t>
            </a:r>
            <a:r>
              <a:rPr lang="el-GR" dirty="0" smtClean="0"/>
              <a:t>ἔλαβες</a:t>
            </a:r>
            <a:r>
              <a:rPr lang="en-US" dirty="0" smtClean="0"/>
              <a:t>                      	</a:t>
            </a:r>
            <a:r>
              <a:rPr lang="el-GR" dirty="0" smtClean="0"/>
              <a:t>ἐλάβετε</a:t>
            </a:r>
            <a:endParaRPr lang="en-US" dirty="0" smtClean="0"/>
          </a:p>
          <a:p>
            <a:pPr lvl="1" eaLnBrk="1" hangingPunct="1">
              <a:defRPr/>
            </a:pPr>
            <a:r>
              <a:rPr lang="en-US" sz="2400" b="1" dirty="0" smtClean="0"/>
              <a:t>You took                               	You took</a:t>
            </a:r>
          </a:p>
          <a:p>
            <a:pPr eaLnBrk="1" hangingPunct="1">
              <a:defRPr/>
            </a:pPr>
            <a:r>
              <a:rPr lang="en-US" dirty="0" smtClean="0"/>
              <a:t>3  </a:t>
            </a:r>
            <a:r>
              <a:rPr lang="el-GR" dirty="0" smtClean="0"/>
              <a:t>ἔλαβε(ν)</a:t>
            </a:r>
            <a:r>
              <a:rPr lang="en-US" dirty="0" smtClean="0"/>
              <a:t>                   	</a:t>
            </a:r>
            <a:r>
              <a:rPr lang="el-GR" dirty="0" smtClean="0"/>
              <a:t>ἔλαβον</a:t>
            </a:r>
            <a:r>
              <a:rPr lang="en-US" dirty="0" smtClean="0"/>
              <a:t> </a:t>
            </a:r>
          </a:p>
          <a:p>
            <a:pPr lvl="1" eaLnBrk="1" hangingPunct="1">
              <a:defRPr/>
            </a:pPr>
            <a:r>
              <a:rPr lang="en-US" sz="2400" b="1" dirty="0" smtClean="0"/>
              <a:t>He/she/it took                          	They took</a:t>
            </a:r>
          </a:p>
          <a:p>
            <a:pPr eaLnBrk="1" hangingPunct="1">
              <a:defRPr/>
            </a:pPr>
            <a:r>
              <a:rPr lang="en-US" b="1" dirty="0" smtClean="0"/>
              <a:t>Know Chant:  </a:t>
            </a:r>
            <a:r>
              <a:rPr lang="el-GR" b="1" dirty="0" smtClean="0"/>
              <a:t>ἔλαβον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           </a:t>
            </a:r>
            <a:r>
              <a:rPr lang="el-GR" dirty="0" smtClean="0"/>
              <a:t>ν</a:t>
            </a:r>
            <a:r>
              <a:rPr lang="en-US" dirty="0" smtClean="0"/>
              <a:t>,   </a:t>
            </a:r>
            <a:r>
              <a:rPr lang="el-GR" dirty="0" smtClean="0"/>
              <a:t>σ</a:t>
            </a:r>
            <a:r>
              <a:rPr lang="en-US" dirty="0" smtClean="0"/>
              <a:t>,    </a:t>
            </a:r>
            <a:r>
              <a:rPr lang="el-GR" dirty="0" smtClean="0"/>
              <a:t>ε</a:t>
            </a:r>
            <a:r>
              <a:rPr lang="en-US" dirty="0" smtClean="0"/>
              <a:t>,      </a:t>
            </a:r>
            <a:r>
              <a:rPr lang="el-GR" dirty="0" smtClean="0"/>
              <a:t>μεν</a:t>
            </a:r>
            <a:r>
              <a:rPr lang="en-US" dirty="0" smtClean="0"/>
              <a:t>,    </a:t>
            </a:r>
            <a:r>
              <a:rPr lang="el-GR" dirty="0" smtClean="0"/>
              <a:t>τε</a:t>
            </a:r>
            <a:r>
              <a:rPr lang="en-US" dirty="0" smtClean="0"/>
              <a:t>,    </a:t>
            </a:r>
            <a:r>
              <a:rPr lang="el-GR" dirty="0" smtClean="0"/>
              <a:t>ν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2-1-2 Paradigms - Chant this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8500" y="1219200"/>
            <a:ext cx="7772400" cy="5638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2                     1                     2</a:t>
            </a:r>
          </a:p>
          <a:p>
            <a:pPr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λόγος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γραφή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ἱερόν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λόγου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γραφῆς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ἱεροῦ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λόγῳ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γραφῇ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ἱερῷ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λόγον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γραφήν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ἱερόν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λόγοι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γραφαί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ἱερά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λόγων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γραφῶν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ἱερῶν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λόγοις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γραφαῖς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ἱεροῖς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λόγους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γραφάς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ἱερά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3471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2192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Second Aorist Middle </a:t>
            </a:r>
            <a:r>
              <a:rPr lang="el-GR" dirty="0" smtClean="0"/>
              <a:t>γίνομαι</a:t>
            </a:r>
            <a:r>
              <a:rPr lang="en-US" dirty="0" smtClean="0"/>
              <a:t> 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8458200" cy="5334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latin typeface="+mj-lt"/>
              </a:rPr>
              <a:t>Singular                          	Plural</a:t>
            </a:r>
          </a:p>
          <a:p>
            <a:pPr eaLnBrk="1" hangingPunct="1">
              <a:defRPr/>
            </a:pPr>
            <a:r>
              <a:rPr lang="en-US" dirty="0" smtClean="0">
                <a:latin typeface="+mj-lt"/>
              </a:rPr>
              <a:t>1  </a:t>
            </a:r>
            <a:r>
              <a:rPr lang="el-GR" dirty="0" smtClean="0">
                <a:latin typeface="+mj-lt"/>
              </a:rPr>
              <a:t>ἐγενόμην</a:t>
            </a:r>
            <a:r>
              <a:rPr lang="en-US" dirty="0" smtClean="0">
                <a:latin typeface="+mj-lt"/>
              </a:rPr>
              <a:t>               	</a:t>
            </a:r>
            <a:r>
              <a:rPr lang="el-GR" dirty="0" smtClean="0">
                <a:latin typeface="+mj-lt"/>
              </a:rPr>
              <a:t>ἐγενόμεθα</a:t>
            </a:r>
            <a:endParaRPr lang="en-US" dirty="0" smtClean="0">
              <a:latin typeface="+mj-lt"/>
            </a:endParaRPr>
          </a:p>
          <a:p>
            <a:pPr lvl="1" eaLnBrk="1" hangingPunct="1">
              <a:defRPr/>
            </a:pPr>
            <a:r>
              <a:rPr lang="en-US" sz="2400" b="1" dirty="0" smtClean="0">
                <a:latin typeface="+mj-lt"/>
              </a:rPr>
              <a:t>I became                               	we became</a:t>
            </a:r>
          </a:p>
          <a:p>
            <a:pPr eaLnBrk="1" hangingPunct="1">
              <a:defRPr/>
            </a:pPr>
            <a:r>
              <a:rPr lang="en-US" dirty="0" smtClean="0">
                <a:latin typeface="+mj-lt"/>
              </a:rPr>
              <a:t>2  </a:t>
            </a:r>
            <a:r>
              <a:rPr lang="el-GR" dirty="0" smtClean="0">
                <a:latin typeface="+mj-lt"/>
              </a:rPr>
              <a:t>ἐγένου</a:t>
            </a:r>
            <a:r>
              <a:rPr lang="en-US" dirty="0" smtClean="0">
                <a:latin typeface="+mj-lt"/>
              </a:rPr>
              <a:t>                      	</a:t>
            </a:r>
            <a:r>
              <a:rPr lang="el-GR" dirty="0" smtClean="0">
                <a:latin typeface="+mj-lt"/>
              </a:rPr>
              <a:t>ἐγένεσθε </a:t>
            </a:r>
            <a:endParaRPr lang="en-US" dirty="0" smtClean="0">
              <a:latin typeface="+mj-lt"/>
            </a:endParaRPr>
          </a:p>
          <a:p>
            <a:pPr lvl="1" eaLnBrk="1" hangingPunct="1">
              <a:defRPr/>
            </a:pPr>
            <a:r>
              <a:rPr lang="en-US" sz="2400" b="1" dirty="0" smtClean="0">
                <a:latin typeface="+mj-lt"/>
              </a:rPr>
              <a:t>You became                          	You became</a:t>
            </a:r>
          </a:p>
          <a:p>
            <a:pPr eaLnBrk="1" hangingPunct="1">
              <a:defRPr/>
            </a:pPr>
            <a:r>
              <a:rPr lang="en-US" dirty="0" smtClean="0">
                <a:latin typeface="+mj-lt"/>
              </a:rPr>
              <a:t>3  </a:t>
            </a:r>
            <a:r>
              <a:rPr lang="el-GR" dirty="0" smtClean="0">
                <a:latin typeface="+mj-lt"/>
              </a:rPr>
              <a:t>ἐγένετο </a:t>
            </a:r>
            <a:r>
              <a:rPr lang="en-US" dirty="0" smtClean="0">
                <a:latin typeface="+mj-lt"/>
              </a:rPr>
              <a:t>                    	</a:t>
            </a:r>
            <a:r>
              <a:rPr lang="el-GR" dirty="0" smtClean="0">
                <a:latin typeface="+mj-lt"/>
              </a:rPr>
              <a:t>ἐγένοντο </a:t>
            </a:r>
            <a:r>
              <a:rPr lang="en-US" dirty="0" smtClean="0">
                <a:latin typeface="+mj-lt"/>
              </a:rPr>
              <a:t> </a:t>
            </a:r>
          </a:p>
          <a:p>
            <a:pPr lvl="1" eaLnBrk="1" hangingPunct="1">
              <a:defRPr/>
            </a:pPr>
            <a:r>
              <a:rPr lang="en-US" sz="2400" b="1" dirty="0" smtClean="0">
                <a:latin typeface="+mj-lt"/>
              </a:rPr>
              <a:t>He/she/it became                    	They became</a:t>
            </a:r>
          </a:p>
          <a:p>
            <a:pPr eaLnBrk="1" hangingPunct="1">
              <a:defRPr/>
            </a:pPr>
            <a:r>
              <a:rPr lang="en-US" b="1" dirty="0" smtClean="0">
                <a:latin typeface="+mj-lt"/>
              </a:rPr>
              <a:t>Note: most "middles" are deponent</a:t>
            </a:r>
          </a:p>
          <a:p>
            <a:pPr eaLnBrk="1" hangingPunct="1">
              <a:defRPr/>
            </a:pPr>
            <a:r>
              <a:rPr lang="en-US" b="1" dirty="0" smtClean="0">
                <a:latin typeface="+mj-lt"/>
              </a:rPr>
              <a:t>Know Chant:  </a:t>
            </a:r>
            <a:r>
              <a:rPr lang="el-GR" b="1" dirty="0" smtClean="0">
                <a:latin typeface="+mj-lt"/>
              </a:rPr>
              <a:t>ἐγενόμην</a:t>
            </a:r>
            <a:r>
              <a:rPr lang="en-US" dirty="0" smtClean="0">
                <a:latin typeface="+mj-lt"/>
              </a:rPr>
              <a:t>  </a:t>
            </a:r>
            <a:br>
              <a:rPr lang="en-US" dirty="0" smtClean="0">
                <a:latin typeface="+mj-lt"/>
              </a:rPr>
            </a:br>
            <a:r>
              <a:rPr lang="en-US" dirty="0" smtClean="0">
                <a:latin typeface="+mj-lt"/>
              </a:rPr>
              <a:t>            -</a:t>
            </a:r>
            <a:r>
              <a:rPr lang="el-GR" dirty="0" smtClean="0">
                <a:latin typeface="+mj-lt"/>
              </a:rPr>
              <a:t>ου</a:t>
            </a:r>
            <a:r>
              <a:rPr lang="en-US" dirty="0" smtClean="0">
                <a:latin typeface="+mj-lt"/>
              </a:rPr>
              <a:t>,  -</a:t>
            </a:r>
            <a:r>
              <a:rPr lang="el-GR" dirty="0" smtClean="0">
                <a:latin typeface="+mj-lt"/>
              </a:rPr>
              <a:t>ετο</a:t>
            </a:r>
            <a:r>
              <a:rPr lang="en-US" dirty="0" smtClean="0">
                <a:latin typeface="+mj-lt"/>
              </a:rPr>
              <a:t>,   -</a:t>
            </a:r>
            <a:r>
              <a:rPr lang="el-GR" dirty="0" smtClean="0">
                <a:latin typeface="+mj-lt"/>
              </a:rPr>
              <a:t>ομεθα</a:t>
            </a:r>
            <a:r>
              <a:rPr lang="en-US" dirty="0" smtClean="0">
                <a:latin typeface="+mj-lt"/>
              </a:rPr>
              <a:t>,  -</a:t>
            </a:r>
            <a:r>
              <a:rPr lang="el-GR" dirty="0" smtClean="0">
                <a:latin typeface="+mj-lt"/>
              </a:rPr>
              <a:t>εσθε</a:t>
            </a:r>
            <a:r>
              <a:rPr lang="en-US" dirty="0" smtClean="0">
                <a:latin typeface="+mj-lt"/>
              </a:rPr>
              <a:t>,  -</a:t>
            </a:r>
            <a:r>
              <a:rPr lang="el-GR" dirty="0" smtClean="0">
                <a:latin typeface="+mj-lt"/>
              </a:rPr>
              <a:t>οντο</a:t>
            </a:r>
            <a:endParaRPr lang="en-US" dirty="0" smtClean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b="1" smtClean="0"/>
              <a:t>Aorist Stem Changes -- 10 to know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latin typeface="+mj-lt"/>
              </a:rPr>
              <a:t>ἔρχομαι</a:t>
            </a:r>
            <a:r>
              <a:rPr lang="en-US" dirty="0" smtClean="0">
                <a:latin typeface="+mj-lt"/>
              </a:rPr>
              <a:t>  ==  </a:t>
            </a:r>
            <a:r>
              <a:rPr lang="el-GR" dirty="0" smtClean="0">
                <a:latin typeface="+mj-lt"/>
              </a:rPr>
              <a:t>ἦλθον</a:t>
            </a:r>
            <a:r>
              <a:rPr lang="en-US" dirty="0" smtClean="0">
                <a:latin typeface="+mj-lt"/>
              </a:rPr>
              <a:t>   </a:t>
            </a:r>
            <a:r>
              <a:rPr lang="en-US" b="1" dirty="0" smtClean="0">
                <a:latin typeface="+mj-lt"/>
              </a:rPr>
              <a:t>(I came, went)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latin typeface="+mj-lt"/>
              </a:rPr>
              <a:t>βλέπω</a:t>
            </a:r>
            <a:r>
              <a:rPr lang="en-US" dirty="0" smtClean="0">
                <a:latin typeface="+mj-lt"/>
              </a:rPr>
              <a:t>  ==  </a:t>
            </a:r>
            <a:r>
              <a:rPr lang="el-GR" dirty="0" smtClean="0">
                <a:latin typeface="+mj-lt"/>
              </a:rPr>
              <a:t>εἶδον</a:t>
            </a:r>
            <a:r>
              <a:rPr lang="en-US" dirty="0" smtClean="0">
                <a:latin typeface="+mj-lt"/>
              </a:rPr>
              <a:t>  </a:t>
            </a:r>
            <a:r>
              <a:rPr lang="en-US" b="1" dirty="0" smtClean="0">
                <a:latin typeface="+mj-lt"/>
              </a:rPr>
              <a:t>(I saw)</a:t>
            </a:r>
            <a:r>
              <a:rPr lang="en-US" dirty="0" smtClean="0">
                <a:latin typeface="+mj-lt"/>
              </a:rPr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latin typeface="+mj-lt"/>
              </a:rPr>
              <a:t>λέγω</a:t>
            </a:r>
            <a:r>
              <a:rPr lang="en-US" dirty="0" smtClean="0">
                <a:latin typeface="+mj-lt"/>
              </a:rPr>
              <a:t>  ==  </a:t>
            </a:r>
            <a:r>
              <a:rPr lang="el-GR" dirty="0" smtClean="0">
                <a:latin typeface="+mj-lt"/>
              </a:rPr>
              <a:t>εἶπον</a:t>
            </a:r>
            <a:r>
              <a:rPr lang="en-US" dirty="0" smtClean="0">
                <a:latin typeface="+mj-lt"/>
              </a:rPr>
              <a:t>  </a:t>
            </a:r>
            <a:r>
              <a:rPr lang="en-US" b="1" dirty="0" smtClean="0">
                <a:latin typeface="+mj-lt"/>
              </a:rPr>
              <a:t>(I said) </a:t>
            </a:r>
            <a:r>
              <a:rPr lang="en-US" dirty="0" smtClean="0">
                <a:latin typeface="+mj-lt"/>
              </a:rPr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latin typeface="+mj-lt"/>
              </a:rPr>
              <a:t>γίνομαι</a:t>
            </a:r>
            <a:r>
              <a:rPr lang="en-US" dirty="0" smtClean="0">
                <a:latin typeface="+mj-lt"/>
              </a:rPr>
              <a:t>  ==  </a:t>
            </a:r>
            <a:r>
              <a:rPr lang="el-GR" dirty="0" smtClean="0">
                <a:latin typeface="+mj-lt"/>
              </a:rPr>
              <a:t>ἐγενόμην</a:t>
            </a:r>
            <a:r>
              <a:rPr lang="en-US" dirty="0" smtClean="0">
                <a:latin typeface="+mj-lt"/>
              </a:rPr>
              <a:t>  </a:t>
            </a:r>
            <a:r>
              <a:rPr lang="en-US" b="1" dirty="0" smtClean="0">
                <a:latin typeface="+mj-lt"/>
              </a:rPr>
              <a:t>(I became)</a:t>
            </a:r>
            <a:r>
              <a:rPr lang="en-US" dirty="0" smtClean="0">
                <a:latin typeface="+mj-lt"/>
              </a:rPr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latin typeface="+mj-lt"/>
              </a:rPr>
              <a:t>γινώσκω</a:t>
            </a:r>
            <a:r>
              <a:rPr lang="en-US" dirty="0" smtClean="0">
                <a:latin typeface="+mj-lt"/>
              </a:rPr>
              <a:t> == </a:t>
            </a:r>
            <a:r>
              <a:rPr lang="el-GR" dirty="0" smtClean="0">
                <a:latin typeface="+mj-lt"/>
              </a:rPr>
              <a:t>ἔγνων</a:t>
            </a:r>
            <a:r>
              <a:rPr lang="en-US" dirty="0" smtClean="0">
                <a:latin typeface="+mj-lt"/>
              </a:rPr>
              <a:t>  </a:t>
            </a:r>
            <a:r>
              <a:rPr lang="en-US" b="1" dirty="0" smtClean="0">
                <a:latin typeface="+mj-lt"/>
              </a:rPr>
              <a:t>(I knew)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latin typeface="+mj-lt"/>
              </a:rPr>
              <a:t>ἔχω</a:t>
            </a:r>
            <a:r>
              <a:rPr lang="en-US" dirty="0" smtClean="0">
                <a:latin typeface="+mj-lt"/>
              </a:rPr>
              <a:t> ==  </a:t>
            </a:r>
            <a:r>
              <a:rPr lang="el-GR" dirty="0" smtClean="0">
                <a:latin typeface="+mj-lt"/>
              </a:rPr>
              <a:t>ἔσχον</a:t>
            </a:r>
            <a:r>
              <a:rPr lang="en-US" dirty="0" smtClean="0">
                <a:latin typeface="+mj-lt"/>
              </a:rPr>
              <a:t>  </a:t>
            </a:r>
            <a:r>
              <a:rPr lang="en-US" b="1" dirty="0" smtClean="0">
                <a:latin typeface="+mj-lt"/>
              </a:rPr>
              <a:t>( I had) </a:t>
            </a:r>
            <a:r>
              <a:rPr lang="en-US" dirty="0" smtClean="0">
                <a:latin typeface="+mj-lt"/>
              </a:rPr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latin typeface="+mj-lt"/>
              </a:rPr>
              <a:t>λαμβάνω</a:t>
            </a:r>
            <a:r>
              <a:rPr lang="en-US" dirty="0" smtClean="0">
                <a:latin typeface="+mj-lt"/>
              </a:rPr>
              <a:t> ==  </a:t>
            </a:r>
            <a:r>
              <a:rPr lang="el-GR" dirty="0" smtClean="0">
                <a:latin typeface="+mj-lt"/>
              </a:rPr>
              <a:t>ἔλαβον</a:t>
            </a:r>
            <a:r>
              <a:rPr lang="en-US" dirty="0" smtClean="0">
                <a:latin typeface="+mj-lt"/>
              </a:rPr>
              <a:t>  </a:t>
            </a:r>
            <a:r>
              <a:rPr lang="en-US" b="1" dirty="0" smtClean="0">
                <a:latin typeface="+mj-lt"/>
              </a:rPr>
              <a:t>(I took)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latin typeface="+mj-lt"/>
              </a:rPr>
              <a:t>εὑρίσκω </a:t>
            </a:r>
            <a:r>
              <a:rPr lang="en-US" dirty="0" smtClean="0">
                <a:latin typeface="+mj-lt"/>
              </a:rPr>
              <a:t> ==  </a:t>
            </a:r>
            <a:r>
              <a:rPr lang="el-GR" dirty="0" smtClean="0">
                <a:latin typeface="+mj-lt"/>
              </a:rPr>
              <a:t>εὗρον</a:t>
            </a:r>
            <a:r>
              <a:rPr lang="en-US" dirty="0" smtClean="0">
                <a:latin typeface="+mj-lt"/>
              </a:rPr>
              <a:t>  </a:t>
            </a:r>
            <a:r>
              <a:rPr lang="en-US" b="1" dirty="0" smtClean="0">
                <a:latin typeface="+mj-lt"/>
              </a:rPr>
              <a:t>(I found) </a:t>
            </a:r>
            <a:r>
              <a:rPr lang="en-US" dirty="0" smtClean="0">
                <a:latin typeface="+mj-lt"/>
              </a:rPr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b="1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b="1" smtClean="0"/>
              <a:t>Aorist Stem Changes -- 10 to know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>
                <a:latin typeface="+mj-lt"/>
              </a:rPr>
              <a:t>ἀπέρχομαι</a:t>
            </a:r>
            <a:r>
              <a:rPr lang="en-US" dirty="0" smtClean="0">
                <a:latin typeface="+mj-lt"/>
              </a:rPr>
              <a:t>  ==  </a:t>
            </a:r>
            <a:r>
              <a:rPr lang="el-GR" dirty="0" smtClean="0">
                <a:latin typeface="+mj-lt"/>
              </a:rPr>
              <a:t>ἀπῆλθον</a:t>
            </a:r>
            <a:r>
              <a:rPr lang="en-US" dirty="0" smtClean="0">
                <a:latin typeface="+mj-lt"/>
              </a:rPr>
              <a:t> </a:t>
            </a:r>
            <a:r>
              <a:rPr lang="en-US" b="1" dirty="0" smtClean="0">
                <a:latin typeface="+mj-lt"/>
              </a:rPr>
              <a:t> (I departed)</a:t>
            </a:r>
          </a:p>
          <a:p>
            <a:pPr eaLnBrk="1" hangingPunct="1">
              <a:defRPr/>
            </a:pPr>
            <a:r>
              <a:rPr lang="el-GR" dirty="0" smtClean="0">
                <a:latin typeface="+mj-lt"/>
              </a:rPr>
              <a:t>εἰέρχομαι</a:t>
            </a:r>
            <a:r>
              <a:rPr lang="en-US" dirty="0" smtClean="0">
                <a:latin typeface="+mj-lt"/>
              </a:rPr>
              <a:t> == </a:t>
            </a:r>
            <a:r>
              <a:rPr lang="el-GR" dirty="0" smtClean="0">
                <a:latin typeface="+mj-lt"/>
              </a:rPr>
              <a:t>εἰσῆλθον</a:t>
            </a:r>
            <a:r>
              <a:rPr lang="en-US" dirty="0" smtClean="0">
                <a:latin typeface="+mj-lt"/>
              </a:rPr>
              <a:t>  </a:t>
            </a:r>
            <a:r>
              <a:rPr lang="en-US" b="1" dirty="0" smtClean="0">
                <a:latin typeface="+mj-lt"/>
              </a:rPr>
              <a:t>(I entered)</a:t>
            </a:r>
          </a:p>
          <a:p>
            <a:pPr eaLnBrk="1" hangingPunct="1">
              <a:defRPr/>
            </a:pPr>
            <a:r>
              <a:rPr lang="el-GR" dirty="0" smtClean="0">
                <a:latin typeface="+mj-lt"/>
              </a:rPr>
              <a:t>ἐξέρχομαι</a:t>
            </a:r>
            <a:r>
              <a:rPr lang="en-US" dirty="0" smtClean="0">
                <a:latin typeface="+mj-lt"/>
              </a:rPr>
              <a:t>  ==  </a:t>
            </a:r>
            <a:r>
              <a:rPr lang="el-GR" dirty="0" smtClean="0">
                <a:latin typeface="+mj-lt"/>
              </a:rPr>
              <a:t>ἐξῆλθον</a:t>
            </a:r>
            <a:r>
              <a:rPr lang="en-US" dirty="0" smtClean="0">
                <a:latin typeface="+mj-lt"/>
              </a:rPr>
              <a:t>  </a:t>
            </a:r>
            <a:r>
              <a:rPr lang="en-US" b="1" dirty="0" smtClean="0">
                <a:latin typeface="+mj-lt"/>
              </a:rPr>
              <a:t>(I went out)</a:t>
            </a:r>
            <a:r>
              <a:rPr lang="en-US" dirty="0" smtClean="0">
                <a:latin typeface="+mj-lt"/>
              </a:rPr>
              <a:t> </a:t>
            </a:r>
          </a:p>
          <a:p>
            <a:pPr eaLnBrk="1" hangingPunct="1">
              <a:defRPr/>
            </a:pPr>
            <a:r>
              <a:rPr lang="el-GR" dirty="0" smtClean="0">
                <a:latin typeface="+mj-lt"/>
              </a:rPr>
              <a:t>ἀποθνῄσκω</a:t>
            </a:r>
            <a:r>
              <a:rPr lang="en-US" dirty="0" smtClean="0">
                <a:latin typeface="+mj-lt"/>
              </a:rPr>
              <a:t>  == </a:t>
            </a:r>
            <a:r>
              <a:rPr lang="el-GR" dirty="0" smtClean="0">
                <a:latin typeface="+mj-lt"/>
              </a:rPr>
              <a:t>ἀπέθανον</a:t>
            </a:r>
            <a:r>
              <a:rPr lang="en-US" dirty="0" smtClean="0">
                <a:latin typeface="+mj-lt"/>
              </a:rPr>
              <a:t>  </a:t>
            </a:r>
            <a:r>
              <a:rPr lang="en-US" b="1" dirty="0" smtClean="0">
                <a:latin typeface="+mj-lt"/>
              </a:rPr>
              <a:t>(I died)</a:t>
            </a:r>
            <a:r>
              <a:rPr lang="en-US" dirty="0" smtClean="0">
                <a:latin typeface="+mj-lt"/>
              </a:rPr>
              <a:t> </a:t>
            </a:r>
          </a:p>
          <a:p>
            <a:pPr eaLnBrk="1" hangingPunct="1">
              <a:defRPr/>
            </a:pPr>
            <a:r>
              <a:rPr lang="el-GR" dirty="0" smtClean="0">
                <a:latin typeface="+mj-lt"/>
              </a:rPr>
              <a:t>βάλλω</a:t>
            </a:r>
            <a:r>
              <a:rPr lang="en-US" dirty="0" smtClean="0">
                <a:latin typeface="+mj-lt"/>
              </a:rPr>
              <a:t>  ==    </a:t>
            </a:r>
            <a:r>
              <a:rPr lang="el-GR" dirty="0" smtClean="0">
                <a:latin typeface="+mj-lt"/>
              </a:rPr>
              <a:t>ἔβαλον</a:t>
            </a:r>
            <a:r>
              <a:rPr lang="en-US" dirty="0" smtClean="0">
                <a:latin typeface="+mj-lt"/>
              </a:rPr>
              <a:t>  </a:t>
            </a:r>
            <a:r>
              <a:rPr lang="en-US" b="1" dirty="0" smtClean="0">
                <a:latin typeface="+mj-lt"/>
              </a:rPr>
              <a:t>(I threw)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smtClean="0"/>
              <a:t>Chapter 14  Vocabulary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l-GR" dirty="0" smtClean="0">
                <a:latin typeface="+mj-lt"/>
              </a:rPr>
              <a:t>αἶμα</a:t>
            </a:r>
            <a:r>
              <a:rPr lang="en-US" dirty="0" smtClean="0">
                <a:latin typeface="+mj-lt"/>
              </a:rPr>
              <a:t>,  -</a:t>
            </a:r>
            <a:r>
              <a:rPr lang="el-GR" dirty="0" smtClean="0">
                <a:latin typeface="+mj-lt"/>
              </a:rPr>
              <a:t>ματος</a:t>
            </a:r>
            <a:r>
              <a:rPr lang="en-US" dirty="0" smtClean="0">
                <a:latin typeface="+mj-lt"/>
              </a:rPr>
              <a:t>,  </a:t>
            </a:r>
            <a:r>
              <a:rPr lang="el-GR" dirty="0" smtClean="0">
                <a:latin typeface="+mj-lt"/>
              </a:rPr>
              <a:t>τό</a:t>
            </a:r>
            <a:r>
              <a:rPr lang="en-US" dirty="0" smtClean="0">
                <a:latin typeface="+mj-lt"/>
              </a:rPr>
              <a:t>    </a:t>
            </a:r>
          </a:p>
          <a:p>
            <a:pPr eaLnBrk="1" hangingPunct="1">
              <a:defRPr/>
            </a:pPr>
            <a:r>
              <a:rPr lang="en-US" dirty="0" smtClean="0">
                <a:latin typeface="Greekth" pitchFamily="18" charset="0"/>
              </a:rPr>
              <a:t>                                              </a:t>
            </a:r>
            <a:r>
              <a:rPr lang="en-US" sz="4000" b="1" dirty="0" smtClean="0"/>
              <a:t>blood </a:t>
            </a:r>
          </a:p>
        </p:txBody>
      </p:sp>
      <p:pic>
        <p:nvPicPr>
          <p:cNvPr id="20484" name="Picture 4" descr="VocabCh14_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366963"/>
            <a:ext cx="3492500" cy="395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/>
              <a:t>Chapter 14  Vocabulary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>
                <a:latin typeface="+mj-lt"/>
              </a:rPr>
              <a:t>αἴρω</a:t>
            </a:r>
            <a:r>
              <a:rPr lang="en-US" dirty="0" smtClean="0">
                <a:latin typeface="+mj-lt"/>
              </a:rPr>
              <a:t>  	</a:t>
            </a:r>
            <a:r>
              <a:rPr lang="en-US" dirty="0" smtClean="0">
                <a:latin typeface="Greekth" pitchFamily="18" charset="0"/>
              </a:rPr>
              <a:t>		</a:t>
            </a:r>
          </a:p>
          <a:p>
            <a:pPr eaLnBrk="1" hangingPunct="1">
              <a:defRPr/>
            </a:pPr>
            <a:r>
              <a:rPr lang="en-US" dirty="0" smtClean="0">
                <a:latin typeface="Greekth" pitchFamily="18" charset="0"/>
              </a:rPr>
              <a:t>                                                  </a:t>
            </a:r>
            <a:r>
              <a:rPr lang="en-US" sz="4000" b="1" dirty="0" smtClean="0"/>
              <a:t>I raise,  </a:t>
            </a:r>
            <a:br>
              <a:rPr lang="en-US" sz="4000" b="1" dirty="0" smtClean="0"/>
            </a:br>
            <a:r>
              <a:rPr lang="en-US" sz="4000" b="1" dirty="0" smtClean="0"/>
              <a:t>                                        take up </a:t>
            </a:r>
          </a:p>
        </p:txBody>
      </p:sp>
      <p:pic>
        <p:nvPicPr>
          <p:cNvPr id="67588" name="Picture 4" descr="VocabCh14_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362200"/>
            <a:ext cx="41910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7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/>
              <a:t>Chapter 14  Vocabulary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>
                <a:latin typeface="+mj-lt"/>
              </a:rPr>
              <a:t>διδάσκω</a:t>
            </a:r>
            <a:r>
              <a:rPr lang="en-US" dirty="0" smtClean="0">
                <a:latin typeface="+mj-lt"/>
              </a:rPr>
              <a:t>  		</a:t>
            </a:r>
          </a:p>
          <a:p>
            <a:pPr eaLnBrk="1" hangingPunct="1">
              <a:defRPr/>
            </a:pPr>
            <a:r>
              <a:rPr lang="en-US" dirty="0" smtClean="0">
                <a:latin typeface="Greekth" pitchFamily="18" charset="0"/>
              </a:rPr>
              <a:t>                                           </a:t>
            </a:r>
            <a:r>
              <a:rPr lang="en-US" sz="4000" b="1" dirty="0" smtClean="0"/>
              <a:t>I teach </a:t>
            </a:r>
          </a:p>
        </p:txBody>
      </p:sp>
      <p:pic>
        <p:nvPicPr>
          <p:cNvPr id="68612" name="Picture 4" descr="VocabCh14_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438400"/>
            <a:ext cx="3605213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8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1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/>
              <a:t>Chapter 14  Vocabulary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>
                <a:latin typeface="+mj-lt"/>
              </a:rPr>
              <a:t>ἴδιος</a:t>
            </a:r>
            <a:r>
              <a:rPr lang="en-US" dirty="0" smtClean="0">
                <a:latin typeface="+mj-lt"/>
              </a:rPr>
              <a:t>,  -</a:t>
            </a:r>
            <a:r>
              <a:rPr lang="el-GR" dirty="0" smtClean="0">
                <a:latin typeface="+mj-lt"/>
              </a:rPr>
              <a:t>α</a:t>
            </a:r>
            <a:r>
              <a:rPr lang="en-US" dirty="0" smtClean="0">
                <a:latin typeface="+mj-lt"/>
              </a:rPr>
              <a:t>,  -</a:t>
            </a:r>
            <a:r>
              <a:rPr lang="el-GR" dirty="0" smtClean="0">
                <a:latin typeface="+mj-lt"/>
              </a:rPr>
              <a:t>ον</a:t>
            </a:r>
            <a:r>
              <a:rPr lang="en-US" dirty="0" smtClean="0">
                <a:latin typeface="+mj-lt"/>
              </a:rPr>
              <a:t> 	</a:t>
            </a:r>
          </a:p>
          <a:p>
            <a:pPr eaLnBrk="1" hangingPunct="1">
              <a:defRPr/>
            </a:pPr>
            <a:r>
              <a:rPr lang="en-US" dirty="0" smtClean="0">
                <a:latin typeface="Greekth" pitchFamily="18" charset="0"/>
              </a:rPr>
              <a:t>                                             </a:t>
            </a:r>
            <a:r>
              <a:rPr lang="en-US" sz="4000" b="1" dirty="0" smtClean="0"/>
              <a:t>one's own </a:t>
            </a:r>
          </a:p>
        </p:txBody>
      </p:sp>
      <p:pic>
        <p:nvPicPr>
          <p:cNvPr id="69636" name="Picture 4" descr="VocabCh14_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286000"/>
            <a:ext cx="3925888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9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5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/>
              <a:t>Chapter 14  Vocabulary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>
                <a:latin typeface="+mj-lt"/>
              </a:rPr>
              <a:t>καλός</a:t>
            </a:r>
            <a:r>
              <a:rPr lang="en-US" dirty="0" smtClean="0">
                <a:latin typeface="+mj-lt"/>
              </a:rPr>
              <a:t>,  -</a:t>
            </a:r>
            <a:r>
              <a:rPr lang="el-GR" dirty="0" smtClean="0">
                <a:latin typeface="+mj-lt"/>
              </a:rPr>
              <a:t>ή</a:t>
            </a:r>
            <a:r>
              <a:rPr lang="en-US" dirty="0" smtClean="0">
                <a:latin typeface="+mj-lt"/>
              </a:rPr>
              <a:t>,  -</a:t>
            </a:r>
            <a:r>
              <a:rPr lang="el-GR" dirty="0" smtClean="0">
                <a:latin typeface="+mj-lt"/>
              </a:rPr>
              <a:t>όν</a:t>
            </a:r>
            <a:r>
              <a:rPr lang="en-US" dirty="0" smtClean="0">
                <a:latin typeface="+mj-lt"/>
              </a:rPr>
              <a:t>  </a:t>
            </a:r>
            <a:r>
              <a:rPr lang="en-US" dirty="0" smtClean="0">
                <a:latin typeface="Greekth" pitchFamily="18" charset="0"/>
              </a:rPr>
              <a:t>	</a:t>
            </a:r>
          </a:p>
          <a:p>
            <a:pPr eaLnBrk="1" hangingPunct="1">
              <a:defRPr/>
            </a:pPr>
            <a:r>
              <a:rPr lang="en-US" dirty="0" smtClean="0">
                <a:latin typeface="Greekth" pitchFamily="18" charset="0"/>
              </a:rPr>
              <a:t>                                             </a:t>
            </a:r>
            <a:r>
              <a:rPr lang="en-US" sz="4000" b="1" dirty="0" smtClean="0"/>
              <a:t>good </a:t>
            </a:r>
          </a:p>
        </p:txBody>
      </p:sp>
      <p:pic>
        <p:nvPicPr>
          <p:cNvPr id="70660" name="Picture 4" descr="VocabCh14_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362200"/>
            <a:ext cx="38100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0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9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smtClean="0"/>
              <a:t>Chapter 14 Vocabulary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2400" cy="5181600"/>
          </a:xfrm>
        </p:spPr>
        <p:txBody>
          <a:bodyPr/>
          <a:lstStyle/>
          <a:p>
            <a:pPr eaLnBrk="1" hangingPunct="1">
              <a:defRPr/>
            </a:pPr>
            <a:r>
              <a:rPr lang="el-GR" dirty="0" smtClean="0">
                <a:latin typeface="+mj-lt"/>
              </a:rPr>
              <a:t>μέλλω</a:t>
            </a:r>
            <a:r>
              <a:rPr lang="en-US" dirty="0" smtClean="0">
                <a:latin typeface="+mj-lt"/>
              </a:rPr>
              <a:t> </a:t>
            </a:r>
            <a:r>
              <a:rPr lang="en-US" dirty="0" smtClean="0">
                <a:latin typeface="Greekth" pitchFamily="18" charset="0"/>
              </a:rPr>
              <a:t> 			  </a:t>
            </a:r>
          </a:p>
          <a:p>
            <a:pPr eaLnBrk="1" hangingPunct="1">
              <a:defRPr/>
            </a:pPr>
            <a:r>
              <a:rPr lang="en-US" dirty="0" smtClean="0">
                <a:latin typeface="Greekth" pitchFamily="18" charset="0"/>
              </a:rPr>
              <a:t>                                               </a:t>
            </a:r>
            <a:r>
              <a:rPr lang="en-US" b="1" dirty="0" smtClean="0"/>
              <a:t>I am about to,</a:t>
            </a:r>
            <a:br>
              <a:rPr lang="en-US" b="1" dirty="0" smtClean="0"/>
            </a:br>
            <a:r>
              <a:rPr lang="en-US" b="1" dirty="0" smtClean="0"/>
              <a:t>                                                     intend </a:t>
            </a:r>
          </a:p>
        </p:txBody>
      </p:sp>
      <p:pic>
        <p:nvPicPr>
          <p:cNvPr id="22532" name="Picture 4" descr="VocabCh14_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905000"/>
            <a:ext cx="38862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/>
              <a:t>Chapter 14  Vocabulary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>
                <a:latin typeface="+mj-lt"/>
              </a:rPr>
              <a:t>ὁδός</a:t>
            </a:r>
            <a:r>
              <a:rPr lang="en-US" dirty="0" smtClean="0">
                <a:latin typeface="+mj-lt"/>
              </a:rPr>
              <a:t>,  -</a:t>
            </a:r>
            <a:r>
              <a:rPr lang="el-GR" dirty="0" smtClean="0">
                <a:latin typeface="+mj-lt"/>
              </a:rPr>
              <a:t>οῦ</a:t>
            </a:r>
            <a:r>
              <a:rPr lang="en-US" dirty="0" smtClean="0">
                <a:latin typeface="+mj-lt"/>
              </a:rPr>
              <a:t>,  </a:t>
            </a:r>
            <a:r>
              <a:rPr lang="el-GR" dirty="0" smtClean="0">
                <a:latin typeface="+mj-lt"/>
              </a:rPr>
              <a:t>ἡ</a:t>
            </a:r>
            <a:endParaRPr lang="en-US" dirty="0" smtClean="0">
              <a:latin typeface="+mj-lt"/>
            </a:endParaRPr>
          </a:p>
          <a:p>
            <a:pPr eaLnBrk="1" hangingPunct="1">
              <a:defRPr/>
            </a:pPr>
            <a:r>
              <a:rPr lang="en-US" b="1" dirty="0" smtClean="0"/>
              <a:t>                                                        way </a:t>
            </a:r>
          </a:p>
        </p:txBody>
      </p:sp>
      <p:pic>
        <p:nvPicPr>
          <p:cNvPr id="71684" name="Picture 4" descr="VocabCh14_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286000"/>
            <a:ext cx="5019675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3</a:t>
            </a:r>
            <a:r>
              <a:rPr lang="en-US" altLang="en-US" baseline="30000" smtClean="0"/>
              <a:t>rd</a:t>
            </a:r>
            <a:r>
              <a:rPr lang="en-US" altLang="en-US" smtClean="0"/>
              <a:t> Declension Chantables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600200"/>
            <a:ext cx="8180388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latin typeface="+mj-lt"/>
              </a:rPr>
              <a:t>           </a:t>
            </a:r>
            <a:r>
              <a:rPr lang="el-GR" dirty="0" smtClean="0">
                <a:latin typeface="+mj-lt"/>
              </a:rPr>
              <a:t>χαρίς</a:t>
            </a:r>
            <a:r>
              <a:rPr lang="en-US" dirty="0" smtClean="0">
                <a:latin typeface="+mj-lt"/>
              </a:rPr>
              <a:t>   </a:t>
            </a:r>
            <a:r>
              <a:rPr lang="el-GR" dirty="0" smtClean="0">
                <a:latin typeface="+mj-lt"/>
              </a:rPr>
              <a:t>ὄνομα</a:t>
            </a:r>
            <a:r>
              <a:rPr lang="en-US" dirty="0" smtClean="0">
                <a:latin typeface="+mj-lt"/>
              </a:rPr>
              <a:t>,   </a:t>
            </a:r>
            <a:r>
              <a:rPr lang="el-GR" dirty="0" smtClean="0">
                <a:latin typeface="+mj-lt"/>
              </a:rPr>
              <a:t>πίστις</a:t>
            </a:r>
            <a:r>
              <a:rPr lang="en-US" b="1" dirty="0" smtClean="0">
                <a:latin typeface="+mj-lt"/>
              </a:rPr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latin typeface="+mj-lt"/>
              </a:rPr>
              <a:t>χάρις</a:t>
            </a:r>
            <a:r>
              <a:rPr lang="en-US" dirty="0" smtClean="0">
                <a:latin typeface="+mj-lt"/>
              </a:rPr>
              <a:t>    </a:t>
            </a:r>
            <a:r>
              <a:rPr lang="el-GR" dirty="0" smtClean="0">
                <a:latin typeface="+mj-lt"/>
              </a:rPr>
              <a:t>  </a:t>
            </a:r>
            <a:r>
              <a:rPr lang="en-US" dirty="0" smtClean="0">
                <a:latin typeface="+mj-lt"/>
              </a:rPr>
              <a:t>          </a:t>
            </a:r>
            <a:r>
              <a:rPr lang="el-GR" dirty="0" smtClean="0">
                <a:latin typeface="+mj-lt"/>
              </a:rPr>
              <a:t>ὄνομα</a:t>
            </a:r>
            <a:r>
              <a:rPr lang="en-US" dirty="0" smtClean="0">
                <a:latin typeface="+mj-lt"/>
              </a:rPr>
              <a:t>  </a:t>
            </a:r>
            <a:r>
              <a:rPr lang="el-GR" dirty="0" smtClean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                  </a:t>
            </a:r>
            <a:r>
              <a:rPr lang="el-GR" dirty="0" smtClean="0">
                <a:latin typeface="+mj-lt"/>
              </a:rPr>
              <a:t>πίστις</a:t>
            </a:r>
            <a:r>
              <a:rPr lang="en-US" dirty="0" smtClean="0">
                <a:latin typeface="+mj-lt"/>
              </a:rPr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latin typeface="+mj-lt"/>
              </a:rPr>
              <a:t>χάριτος  </a:t>
            </a:r>
            <a:r>
              <a:rPr lang="en-US" dirty="0" smtClean="0">
                <a:latin typeface="+mj-lt"/>
              </a:rPr>
              <a:t>          </a:t>
            </a:r>
            <a:r>
              <a:rPr lang="el-GR" dirty="0" smtClean="0">
                <a:latin typeface="+mj-lt"/>
              </a:rPr>
              <a:t>ὀνόματος</a:t>
            </a:r>
            <a:r>
              <a:rPr lang="en-US" dirty="0" smtClean="0">
                <a:latin typeface="+mj-lt"/>
              </a:rPr>
              <a:t>       </a:t>
            </a:r>
            <a:r>
              <a:rPr lang="el-GR" dirty="0" smtClean="0">
                <a:latin typeface="+mj-lt"/>
              </a:rPr>
              <a:t>  </a:t>
            </a:r>
            <a:r>
              <a:rPr lang="en-US" dirty="0" smtClean="0">
                <a:latin typeface="+mj-lt"/>
              </a:rPr>
              <a:t>       </a:t>
            </a:r>
            <a:r>
              <a:rPr lang="el-GR" dirty="0" smtClean="0">
                <a:latin typeface="+mj-lt"/>
              </a:rPr>
              <a:t>πίστεως</a:t>
            </a:r>
            <a:r>
              <a:rPr lang="en-US" dirty="0" smtClean="0">
                <a:latin typeface="+mj-lt"/>
              </a:rPr>
              <a:t>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latin typeface="+mj-lt"/>
              </a:rPr>
              <a:t>χάριτι</a:t>
            </a:r>
            <a:r>
              <a:rPr lang="en-US" dirty="0" smtClean="0">
                <a:latin typeface="+mj-lt"/>
              </a:rPr>
              <a:t>   </a:t>
            </a:r>
            <a:r>
              <a:rPr lang="el-GR" dirty="0" smtClean="0">
                <a:latin typeface="+mj-lt"/>
              </a:rPr>
              <a:t>   </a:t>
            </a:r>
            <a:r>
              <a:rPr lang="en-US" dirty="0" smtClean="0">
                <a:latin typeface="+mj-lt"/>
              </a:rPr>
              <a:t>         </a:t>
            </a:r>
            <a:r>
              <a:rPr lang="el-GR" dirty="0" smtClean="0">
                <a:latin typeface="+mj-lt"/>
              </a:rPr>
              <a:t>ὀνόματι</a:t>
            </a:r>
            <a:r>
              <a:rPr lang="en-US" dirty="0" smtClean="0">
                <a:latin typeface="+mj-lt"/>
              </a:rPr>
              <a:t>   </a:t>
            </a:r>
            <a:r>
              <a:rPr lang="el-GR" dirty="0" smtClean="0">
                <a:latin typeface="+mj-lt"/>
              </a:rPr>
              <a:t>   </a:t>
            </a:r>
            <a:r>
              <a:rPr lang="en-US" dirty="0" smtClean="0">
                <a:latin typeface="+mj-lt"/>
              </a:rPr>
              <a:t>            </a:t>
            </a:r>
            <a:r>
              <a:rPr lang="el-GR" dirty="0" smtClean="0">
                <a:latin typeface="+mj-lt"/>
              </a:rPr>
              <a:t>πίστει</a:t>
            </a:r>
            <a:endParaRPr lang="en-US" dirty="0" smtClean="0">
              <a:latin typeface="+mj-lt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latin typeface="+mj-lt"/>
              </a:rPr>
              <a:t>χάριτα</a:t>
            </a:r>
            <a:r>
              <a:rPr lang="en-US" dirty="0" smtClean="0">
                <a:latin typeface="+mj-lt"/>
              </a:rPr>
              <a:t> </a:t>
            </a:r>
            <a:r>
              <a:rPr lang="el-GR" dirty="0" smtClean="0">
                <a:latin typeface="+mj-lt"/>
              </a:rPr>
              <a:t>   </a:t>
            </a:r>
            <a:r>
              <a:rPr lang="en-US" dirty="0" smtClean="0">
                <a:latin typeface="+mj-lt"/>
              </a:rPr>
              <a:t>           </a:t>
            </a:r>
            <a:r>
              <a:rPr lang="el-GR" dirty="0" smtClean="0">
                <a:latin typeface="+mj-lt"/>
              </a:rPr>
              <a:t>ὄνομα</a:t>
            </a:r>
            <a:r>
              <a:rPr lang="en-US" dirty="0" smtClean="0">
                <a:latin typeface="+mj-lt"/>
              </a:rPr>
              <a:t> </a:t>
            </a:r>
            <a:r>
              <a:rPr lang="el-GR" dirty="0" smtClean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                  </a:t>
            </a:r>
            <a:r>
              <a:rPr lang="el-GR" dirty="0" smtClean="0">
                <a:latin typeface="+mj-lt"/>
              </a:rPr>
              <a:t>πίστιν</a:t>
            </a:r>
            <a:endParaRPr lang="en-US" dirty="0" smtClean="0">
              <a:latin typeface="+mj-lt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latin typeface="+mj-lt"/>
              </a:rPr>
              <a:t>χάριτες</a:t>
            </a:r>
            <a:r>
              <a:rPr lang="en-US" dirty="0" smtClean="0">
                <a:latin typeface="+mj-lt"/>
              </a:rPr>
              <a:t>  </a:t>
            </a:r>
            <a:r>
              <a:rPr lang="el-GR" dirty="0" smtClean="0">
                <a:latin typeface="+mj-lt"/>
              </a:rPr>
              <a:t>   </a:t>
            </a:r>
            <a:r>
              <a:rPr lang="en-US" dirty="0" smtClean="0">
                <a:latin typeface="+mj-lt"/>
              </a:rPr>
              <a:t>         </a:t>
            </a:r>
            <a:r>
              <a:rPr lang="el-GR" dirty="0" smtClean="0">
                <a:latin typeface="+mj-lt"/>
              </a:rPr>
              <a:t>ὀνόματα</a:t>
            </a:r>
            <a:r>
              <a:rPr lang="en-US" dirty="0" smtClean="0">
                <a:latin typeface="+mj-lt"/>
              </a:rPr>
              <a:t>       </a:t>
            </a:r>
            <a:r>
              <a:rPr lang="el-GR" dirty="0" smtClean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        </a:t>
            </a:r>
            <a:r>
              <a:rPr lang="el-GR" dirty="0" smtClean="0">
                <a:latin typeface="+mj-lt"/>
              </a:rPr>
              <a:t>πίστεις</a:t>
            </a:r>
            <a:endParaRPr lang="en-US" dirty="0" smtClean="0">
              <a:latin typeface="+mj-lt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latin typeface="+mj-lt"/>
              </a:rPr>
              <a:t>χαρίτων  </a:t>
            </a:r>
            <a:r>
              <a:rPr lang="en-US" dirty="0" smtClean="0">
                <a:latin typeface="+mj-lt"/>
              </a:rPr>
              <a:t>  </a:t>
            </a:r>
            <a:r>
              <a:rPr lang="el-GR" dirty="0" smtClean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      </a:t>
            </a:r>
            <a:r>
              <a:rPr lang="el-GR" dirty="0" smtClean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 </a:t>
            </a:r>
            <a:r>
              <a:rPr lang="el-GR" dirty="0" smtClean="0">
                <a:latin typeface="+mj-lt"/>
              </a:rPr>
              <a:t>ὀνομάτων</a:t>
            </a:r>
            <a:r>
              <a:rPr lang="en-US" dirty="0" smtClean="0">
                <a:latin typeface="+mj-lt"/>
              </a:rPr>
              <a:t>    </a:t>
            </a:r>
            <a:r>
              <a:rPr lang="el-GR" dirty="0" smtClean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        </a:t>
            </a:r>
            <a:r>
              <a:rPr lang="el-GR" dirty="0" smtClean="0">
                <a:latin typeface="+mj-lt"/>
              </a:rPr>
              <a:t>πίστεων</a:t>
            </a:r>
            <a:endParaRPr lang="en-US" dirty="0" smtClean="0">
              <a:latin typeface="+mj-lt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latin typeface="+mj-lt"/>
              </a:rPr>
              <a:t>χάρισι(ν) </a:t>
            </a:r>
            <a:r>
              <a:rPr lang="en-US" dirty="0" smtClean="0">
                <a:latin typeface="+mj-lt"/>
              </a:rPr>
              <a:t>  </a:t>
            </a:r>
            <a:r>
              <a:rPr lang="el-GR" dirty="0" smtClean="0">
                <a:latin typeface="+mj-lt"/>
              </a:rPr>
              <a:t>  </a:t>
            </a:r>
            <a:r>
              <a:rPr lang="en-US" dirty="0" smtClean="0">
                <a:latin typeface="+mj-lt"/>
              </a:rPr>
              <a:t>      </a:t>
            </a:r>
            <a:r>
              <a:rPr lang="el-GR" dirty="0" smtClean="0">
                <a:latin typeface="+mj-lt"/>
              </a:rPr>
              <a:t>ὀνόμασι(ν)  </a:t>
            </a:r>
            <a:r>
              <a:rPr lang="en-US" dirty="0" smtClean="0">
                <a:latin typeface="+mj-lt"/>
              </a:rPr>
              <a:t>          </a:t>
            </a:r>
            <a:r>
              <a:rPr lang="el-GR" dirty="0" smtClean="0">
                <a:latin typeface="+mj-lt"/>
              </a:rPr>
              <a:t>πίστεσι(ν)</a:t>
            </a:r>
            <a:endParaRPr lang="en-US" dirty="0" smtClean="0">
              <a:latin typeface="+mj-lt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latin typeface="+mj-lt"/>
              </a:rPr>
              <a:t>χάριτας    </a:t>
            </a:r>
            <a:r>
              <a:rPr lang="en-US" dirty="0" smtClean="0">
                <a:latin typeface="+mj-lt"/>
              </a:rPr>
              <a:t>         </a:t>
            </a:r>
            <a:r>
              <a:rPr lang="el-GR" dirty="0" smtClean="0">
                <a:latin typeface="+mj-lt"/>
              </a:rPr>
              <a:t>ὀνόματα</a:t>
            </a:r>
            <a:r>
              <a:rPr lang="en-US" dirty="0" smtClean="0">
                <a:latin typeface="+mj-lt"/>
              </a:rPr>
              <a:t> </a:t>
            </a:r>
            <a:r>
              <a:rPr lang="el-GR" dirty="0" smtClean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              </a:t>
            </a:r>
            <a:r>
              <a:rPr lang="el-GR" dirty="0" smtClean="0">
                <a:latin typeface="+mj-lt"/>
              </a:rPr>
              <a:t>πίστεις</a:t>
            </a:r>
            <a:r>
              <a:rPr lang="en-US" dirty="0" smtClean="0">
                <a:latin typeface="+mj-lt"/>
              </a:rPr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2907423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0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0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0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0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06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06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06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06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/>
              <a:t>Chapter 14  Vocabulary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>
                <a:latin typeface="+mj-lt"/>
              </a:rPr>
              <a:t>πολύς</a:t>
            </a:r>
            <a:r>
              <a:rPr lang="en-US" dirty="0" smtClean="0">
                <a:latin typeface="+mj-lt"/>
              </a:rPr>
              <a:t>,  </a:t>
            </a:r>
            <a:r>
              <a:rPr lang="el-GR" dirty="0" smtClean="0">
                <a:latin typeface="+mj-lt"/>
              </a:rPr>
              <a:t>πολλή</a:t>
            </a:r>
            <a:r>
              <a:rPr lang="en-US" dirty="0" smtClean="0">
                <a:latin typeface="+mj-lt"/>
              </a:rPr>
              <a:t>,  </a:t>
            </a:r>
            <a:r>
              <a:rPr lang="el-GR" dirty="0" smtClean="0">
                <a:latin typeface="+mj-lt"/>
              </a:rPr>
              <a:t>πολύ</a:t>
            </a:r>
            <a:r>
              <a:rPr lang="en-US" dirty="0" smtClean="0">
                <a:latin typeface="+mj-lt"/>
              </a:rPr>
              <a:t>  </a:t>
            </a:r>
          </a:p>
          <a:p>
            <a:pPr eaLnBrk="1" hangingPunct="1">
              <a:defRPr/>
            </a:pPr>
            <a:r>
              <a:rPr lang="en-US" b="1" dirty="0" smtClean="0"/>
              <a:t>                                             much, many </a:t>
            </a:r>
          </a:p>
        </p:txBody>
      </p:sp>
      <p:pic>
        <p:nvPicPr>
          <p:cNvPr id="72708" name="Picture 4" descr="VocabCh14_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362200"/>
            <a:ext cx="41148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2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7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/>
              <a:t>Chapter 14  Vocabulary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>
                <a:latin typeface="+mj-lt"/>
              </a:rPr>
              <a:t>σῶμα</a:t>
            </a:r>
            <a:r>
              <a:rPr lang="en-US" dirty="0" smtClean="0">
                <a:latin typeface="+mj-lt"/>
              </a:rPr>
              <a:t>,  -</a:t>
            </a:r>
            <a:r>
              <a:rPr lang="el-GR" dirty="0" smtClean="0">
                <a:latin typeface="+mj-lt"/>
              </a:rPr>
              <a:t>ματος</a:t>
            </a:r>
            <a:r>
              <a:rPr lang="en-US" dirty="0" smtClean="0">
                <a:latin typeface="+mj-lt"/>
              </a:rPr>
              <a:t>,  </a:t>
            </a:r>
            <a:r>
              <a:rPr lang="el-GR" dirty="0" smtClean="0">
                <a:latin typeface="+mj-lt"/>
              </a:rPr>
              <a:t>τό </a:t>
            </a:r>
            <a:endParaRPr lang="en-US" dirty="0" smtClean="0">
              <a:latin typeface="+mj-lt"/>
            </a:endParaRPr>
          </a:p>
          <a:p>
            <a:pPr eaLnBrk="1" hangingPunct="1">
              <a:defRPr/>
            </a:pPr>
            <a:r>
              <a:rPr lang="en-US" dirty="0" smtClean="0">
                <a:latin typeface="Greekth" pitchFamily="18" charset="0"/>
              </a:rPr>
              <a:t>                                              </a:t>
            </a:r>
            <a:r>
              <a:rPr lang="en-US" b="1" dirty="0" smtClean="0"/>
              <a:t>body </a:t>
            </a:r>
          </a:p>
        </p:txBody>
      </p:sp>
      <p:pic>
        <p:nvPicPr>
          <p:cNvPr id="73732" name="Picture 4" descr="VocabCh14_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286000"/>
            <a:ext cx="3581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3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1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/>
              <a:t>Chapter 14  Vocabulary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>
                <a:latin typeface="+mj-lt"/>
              </a:rPr>
              <a:t>ψυχή</a:t>
            </a:r>
            <a:r>
              <a:rPr lang="en-US" dirty="0" smtClean="0">
                <a:latin typeface="+mj-lt"/>
              </a:rPr>
              <a:t>,  -</a:t>
            </a:r>
            <a:r>
              <a:rPr lang="el-GR" dirty="0" smtClean="0">
                <a:latin typeface="+mj-lt"/>
              </a:rPr>
              <a:t>ῆς</a:t>
            </a:r>
            <a:r>
              <a:rPr lang="en-US" dirty="0" smtClean="0">
                <a:latin typeface="+mj-lt"/>
              </a:rPr>
              <a:t>,  </a:t>
            </a:r>
            <a:r>
              <a:rPr lang="el-GR" dirty="0" smtClean="0">
                <a:latin typeface="+mj-lt"/>
              </a:rPr>
              <a:t>ἡ </a:t>
            </a:r>
            <a:r>
              <a:rPr lang="en-US" dirty="0" smtClean="0">
                <a:latin typeface="+mj-lt"/>
              </a:rPr>
              <a:t>  </a:t>
            </a:r>
          </a:p>
          <a:p>
            <a:pPr eaLnBrk="1" hangingPunct="1">
              <a:defRPr/>
            </a:pPr>
            <a:r>
              <a:rPr lang="en-US" b="1" dirty="0" smtClean="0"/>
              <a:t>                                                 soul, life </a:t>
            </a:r>
          </a:p>
        </p:txBody>
      </p:sp>
      <p:pic>
        <p:nvPicPr>
          <p:cNvPr id="74756" name="Picture 4" descr="VocabCh14_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286000"/>
            <a:ext cx="47244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4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5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Aorist Bad Boys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l-GR" dirty="0" smtClean="0"/>
              <a:t>ἦλθον</a:t>
            </a:r>
            <a:r>
              <a:rPr lang="en-US" dirty="0" smtClean="0"/>
              <a:t> 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/>
              <a:t>ἔρχομαι</a:t>
            </a:r>
            <a:r>
              <a:rPr lang="en-US" dirty="0" smtClean="0"/>
              <a:t> </a:t>
            </a:r>
            <a:r>
              <a:rPr lang="en-US" b="1" dirty="0" smtClean="0"/>
              <a:t>(I came, went)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/>
              <a:t>εἶδον  </a:t>
            </a:r>
            <a:r>
              <a:rPr lang="en-US" dirty="0" smtClean="0"/>
              <a:t>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/>
              <a:t>βλέπω</a:t>
            </a:r>
            <a:r>
              <a:rPr lang="en-US" dirty="0" smtClean="0"/>
              <a:t> </a:t>
            </a:r>
            <a:r>
              <a:rPr lang="en-US" b="1" dirty="0" smtClean="0"/>
              <a:t>(I saw)</a:t>
            </a:r>
            <a:r>
              <a:rPr lang="en-US" dirty="0" smtClean="0"/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/>
              <a:t>εἶπον   </a:t>
            </a:r>
            <a:r>
              <a:rPr lang="en-US" dirty="0" smtClean="0"/>
              <a:t>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/>
              <a:t>λέγω</a:t>
            </a:r>
            <a:r>
              <a:rPr lang="en-US" dirty="0" smtClean="0"/>
              <a:t> </a:t>
            </a:r>
            <a:r>
              <a:rPr lang="en-US" b="1" dirty="0" smtClean="0"/>
              <a:t>(I said) </a:t>
            </a:r>
            <a:r>
              <a:rPr lang="en-US" dirty="0" smtClean="0"/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/>
              <a:t>ἐγενόμην </a:t>
            </a:r>
            <a:r>
              <a:rPr lang="en-US" dirty="0" smtClean="0"/>
              <a:t>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/>
              <a:t>γίνομαι</a:t>
            </a:r>
            <a:r>
              <a:rPr lang="en-US" dirty="0" smtClean="0"/>
              <a:t> </a:t>
            </a:r>
            <a:r>
              <a:rPr lang="en-US" b="1" dirty="0" smtClean="0"/>
              <a:t>(I became)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Aorist Bad Boys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latin typeface="+mj-lt"/>
              </a:rPr>
              <a:t>ἔγνων</a:t>
            </a:r>
            <a:r>
              <a:rPr lang="en-US" dirty="0" smtClean="0">
                <a:latin typeface="+mj-lt"/>
              </a:rPr>
              <a:t>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latin typeface="+mj-lt"/>
              </a:rPr>
              <a:t>γινώσκω</a:t>
            </a:r>
            <a:r>
              <a:rPr lang="en-US" dirty="0" smtClean="0">
                <a:latin typeface="+mj-lt"/>
              </a:rPr>
              <a:t> </a:t>
            </a:r>
            <a:r>
              <a:rPr lang="en-US" b="1" dirty="0" smtClean="0">
                <a:latin typeface="+mj-lt"/>
              </a:rPr>
              <a:t>(I knew)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latin typeface="+mj-lt"/>
              </a:rPr>
              <a:t>ἔσχον </a:t>
            </a:r>
            <a:r>
              <a:rPr lang="en-US" dirty="0" smtClean="0">
                <a:latin typeface="+mj-lt"/>
              </a:rPr>
              <a:t> 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latin typeface="+mj-lt"/>
              </a:rPr>
              <a:t>ἔχω</a:t>
            </a:r>
            <a:r>
              <a:rPr lang="en-US" dirty="0" smtClean="0">
                <a:latin typeface="+mj-lt"/>
              </a:rPr>
              <a:t> </a:t>
            </a:r>
            <a:r>
              <a:rPr lang="en-US" b="1" dirty="0" smtClean="0">
                <a:latin typeface="+mj-lt"/>
              </a:rPr>
              <a:t>( I had) </a:t>
            </a:r>
            <a:r>
              <a:rPr lang="en-US" dirty="0" smtClean="0">
                <a:latin typeface="+mj-lt"/>
              </a:rPr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latin typeface="+mj-lt"/>
              </a:rPr>
              <a:t>ἔλαβον</a:t>
            </a:r>
            <a:r>
              <a:rPr lang="en-US" dirty="0" smtClean="0">
                <a:latin typeface="+mj-lt"/>
              </a:rPr>
              <a:t> 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>
                <a:latin typeface="+mj-lt"/>
              </a:rPr>
              <a:t>  </a:t>
            </a:r>
            <a:r>
              <a:rPr lang="el-GR" dirty="0" smtClean="0">
                <a:latin typeface="+mj-lt"/>
              </a:rPr>
              <a:t>λαμβάνω</a:t>
            </a:r>
            <a:r>
              <a:rPr lang="en-US" dirty="0" smtClean="0">
                <a:latin typeface="+mj-lt"/>
              </a:rPr>
              <a:t> </a:t>
            </a:r>
            <a:r>
              <a:rPr lang="en-US" b="1" dirty="0" smtClean="0">
                <a:latin typeface="+mj-lt"/>
              </a:rPr>
              <a:t>(I took)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latin typeface="+mj-lt"/>
              </a:rPr>
              <a:t>εὗρον  </a:t>
            </a:r>
            <a:r>
              <a:rPr lang="en-US" dirty="0" smtClean="0">
                <a:latin typeface="+mj-lt"/>
              </a:rPr>
              <a:t> 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latin typeface="+mj-lt"/>
              </a:rPr>
              <a:t>εὑρίσκω</a:t>
            </a:r>
            <a:r>
              <a:rPr lang="en-US" dirty="0" smtClean="0">
                <a:latin typeface="+mj-lt"/>
              </a:rPr>
              <a:t> </a:t>
            </a:r>
            <a:r>
              <a:rPr lang="en-US" b="1" dirty="0" smtClean="0">
                <a:latin typeface="+mj-lt"/>
              </a:rPr>
              <a:t>(I found) </a:t>
            </a:r>
            <a:r>
              <a:rPr lang="en-US" dirty="0" smtClean="0">
                <a:latin typeface="+mj-lt"/>
              </a:rPr>
              <a:t> </a:t>
            </a:r>
          </a:p>
          <a:p>
            <a:pPr eaLnBrk="1" hangingPunct="1"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/>
              <a:t>Quick Vocabulary Review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b="1">
                <a:latin typeface="Times New Roman" pitchFamily="18" charset="0"/>
              </a:rPr>
              <a:t>Ch. 1 -- Vocabulary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55626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angel, messenger </a:t>
            </a:r>
          </a:p>
          <a:p>
            <a:pPr lvl="3">
              <a:lnSpc>
                <a:spcPct val="90000"/>
              </a:lnSpc>
              <a:buFontTx/>
              <a:buNone/>
            </a:pP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ἄγγελος,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verily, truly </a:t>
            </a:r>
          </a:p>
          <a:p>
            <a:pPr lvl="3">
              <a:lnSpc>
                <a:spcPct val="90000"/>
              </a:lnSpc>
              <a:buFontTx/>
              <a:buNone/>
            </a:pP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ἀμήν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man, humankind </a:t>
            </a:r>
          </a:p>
          <a:p>
            <a:pPr lvl="3">
              <a:lnSpc>
                <a:spcPct val="90000"/>
              </a:lnSpc>
              <a:buFontTx/>
              <a:buNone/>
            </a:pP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ἄνθρωπος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</a:p>
          <a:p>
            <a:pPr lvl="3">
              <a:lnSpc>
                <a:spcPct val="90000"/>
              </a:lnSpc>
              <a:buFontTx/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ἐγώ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God </a:t>
            </a:r>
          </a:p>
          <a:p>
            <a:pPr lvl="3">
              <a:lnSpc>
                <a:spcPct val="90000"/>
              </a:lnSpc>
              <a:buFontTx/>
              <a:buNone/>
            </a:pPr>
            <a:r>
              <a:rPr lang="el-G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θεός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οῦ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4787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6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6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63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63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b="1">
                <a:latin typeface="Times New Roman" pitchFamily="18" charset="0"/>
              </a:rPr>
              <a:t>Ch. 1 -- Vocabulary 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53340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and, also, even</a:t>
            </a:r>
          </a:p>
          <a:p>
            <a:pPr lvl="2">
              <a:lnSpc>
                <a:spcPct val="90000"/>
              </a:lnSpc>
              <a:buFont typeface="Wingdings" pitchFamily="2" charset="2"/>
              <a:buNone/>
            </a:pP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καί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heart </a:t>
            </a:r>
          </a:p>
          <a:p>
            <a:pPr lvl="2">
              <a:lnSpc>
                <a:spcPct val="90000"/>
              </a:lnSpc>
              <a:buFont typeface="Wingdings" pitchFamily="2" charset="2"/>
              <a:buNone/>
            </a:pP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καρδία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ας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l-G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 say                </a:t>
            </a:r>
          </a:p>
          <a:p>
            <a:pPr lvl="2">
              <a:lnSpc>
                <a:spcPct val="90000"/>
              </a:lnSpc>
              <a:buFont typeface="Wingdings" pitchFamily="2" charset="2"/>
              <a:buNone/>
            </a:pP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λέγω 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prophet </a:t>
            </a:r>
          </a:p>
          <a:p>
            <a:pPr lvl="2">
              <a:lnSpc>
                <a:spcPct val="90000"/>
              </a:lnSpc>
              <a:buFont typeface="Wingdings" pitchFamily="2" charset="2"/>
              <a:buNone/>
            </a:pP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προφήτης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Christ, Messiah </a:t>
            </a:r>
          </a:p>
          <a:p>
            <a:pPr lvl="2">
              <a:lnSpc>
                <a:spcPct val="90000"/>
              </a:lnSpc>
              <a:buFont typeface="Wingdings" pitchFamily="2" charset="2"/>
              <a:buNone/>
            </a:pP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Χριστός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οῦ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0738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7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7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73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73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73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73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609600"/>
          </a:xfrm>
        </p:spPr>
        <p:txBody>
          <a:bodyPr/>
          <a:lstStyle/>
          <a:p>
            <a:r>
              <a:rPr lang="en-US" b="1">
                <a:latin typeface="Times New Roman" pitchFamily="18" charset="0"/>
              </a:rPr>
              <a:t>Ch. 2 -- Vocabulary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525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brother </a:t>
            </a:r>
          </a:p>
          <a:p>
            <a:pPr lvl="3">
              <a:lnSpc>
                <a:spcPct val="90000"/>
              </a:lnSpc>
            </a:pP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ἀδελφός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οῦ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hear, obey </a:t>
            </a:r>
          </a:p>
          <a:p>
            <a:pPr lvl="3">
              <a:lnSpc>
                <a:spcPct val="90000"/>
              </a:lnSpc>
            </a:pP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ἀκούω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glory, fame </a:t>
            </a:r>
          </a:p>
          <a:p>
            <a:pPr lvl="3">
              <a:lnSpc>
                <a:spcPct val="90000"/>
              </a:lnSpc>
            </a:pP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δόξα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ης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have </a:t>
            </a:r>
          </a:p>
          <a:p>
            <a:pPr lvl="3">
              <a:lnSpc>
                <a:spcPct val="90000"/>
              </a:lnSpc>
            </a:pP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ἔχω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world </a:t>
            </a:r>
          </a:p>
          <a:p>
            <a:pPr lvl="3">
              <a:lnSpc>
                <a:spcPct val="90000"/>
              </a:lnSpc>
            </a:pP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κόσμος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9321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8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8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8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8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83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83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09600"/>
          </a:xfrm>
        </p:spPr>
        <p:txBody>
          <a:bodyPr/>
          <a:lstStyle/>
          <a:p>
            <a:r>
              <a:rPr lang="en-US" b="1">
                <a:latin typeface="Times New Roman" pitchFamily="18" charset="0"/>
              </a:rPr>
              <a:t>Ch. 2 -- Vocabulary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838200"/>
            <a:ext cx="7772400" cy="6019800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Lord, sir</a:t>
            </a:r>
          </a:p>
          <a:p>
            <a:pPr lvl="3"/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κύριος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word</a:t>
            </a:r>
          </a:p>
          <a:p>
            <a:pPr lvl="3"/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λόγος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Peter</a:t>
            </a:r>
          </a:p>
          <a:p>
            <a:pPr lvl="3"/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Πἑτρος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son</a:t>
            </a:r>
          </a:p>
          <a:p>
            <a:pPr lvl="3"/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υἱός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οῦ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Pharisee </a:t>
            </a:r>
          </a:p>
          <a:p>
            <a:pPr lvl="3"/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Φαρισαῖος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5586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9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9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9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9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93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93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93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93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 smtClean="0"/>
              <a:t>PAI Verb Chant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l-GR" altLang="en-US" sz="3600" smtClean="0">
                <a:latin typeface="Times New Roman" pitchFamily="18" charset="0"/>
                <a:cs typeface="Times New Roman" pitchFamily="18" charset="0"/>
              </a:rPr>
              <a:t>λύω</a:t>
            </a:r>
            <a:r>
              <a:rPr lang="en-US" altLang="en-US" sz="3600" smtClean="0"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el-GR" altLang="en-US" sz="3600" smtClean="0">
                <a:latin typeface="Times New Roman" pitchFamily="18" charset="0"/>
                <a:cs typeface="Times New Roman" pitchFamily="18" charset="0"/>
              </a:rPr>
              <a:t>λύομεν</a:t>
            </a:r>
            <a:r>
              <a:rPr lang="en-US" altLang="en-US" sz="360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/>
            <a:r>
              <a:rPr lang="el-GR" altLang="en-US" sz="3600" smtClean="0">
                <a:latin typeface="Times New Roman" pitchFamily="18" charset="0"/>
                <a:cs typeface="Times New Roman" pitchFamily="18" charset="0"/>
              </a:rPr>
              <a:t>λύεις</a:t>
            </a:r>
            <a:r>
              <a:rPr lang="en-US" altLang="en-US" sz="3600" smtClean="0"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el-GR" altLang="en-US" sz="3600" smtClean="0">
                <a:latin typeface="Times New Roman" pitchFamily="18" charset="0"/>
                <a:cs typeface="Times New Roman" pitchFamily="18" charset="0"/>
              </a:rPr>
              <a:t>λύετε</a:t>
            </a:r>
            <a:endParaRPr lang="en-US" altLang="en-US" sz="36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l-GR" altLang="en-US" sz="3600" smtClean="0">
                <a:latin typeface="Times New Roman" pitchFamily="18" charset="0"/>
                <a:cs typeface="Times New Roman" pitchFamily="18" charset="0"/>
              </a:rPr>
              <a:t>λύει</a:t>
            </a:r>
            <a:r>
              <a:rPr lang="en-US" altLang="en-US" sz="3600" smtClean="0"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el-GR" altLang="en-US" sz="3600" smtClean="0">
                <a:latin typeface="Times New Roman" pitchFamily="18" charset="0"/>
                <a:cs typeface="Times New Roman" pitchFamily="18" charset="0"/>
              </a:rPr>
              <a:t>λύουσι(ν) </a:t>
            </a:r>
            <a:endParaRPr lang="en-US" altLang="en-US" sz="360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6449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152400"/>
            <a:ext cx="7772400" cy="1143000"/>
          </a:xfrm>
        </p:spPr>
        <p:txBody>
          <a:bodyPr/>
          <a:lstStyle/>
          <a:p>
            <a:r>
              <a:rPr lang="en-US" b="1">
                <a:latin typeface="Times New Roman" pitchFamily="18" charset="0"/>
              </a:rPr>
              <a:t>Ch. 3 -- Vocabulary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838200"/>
            <a:ext cx="7772400" cy="5791200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but, yet</a:t>
            </a:r>
          </a:p>
          <a:p>
            <a:pPr lvl="3"/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ἀλλἀ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apostle, sent one </a:t>
            </a:r>
          </a:p>
          <a:p>
            <a:pPr lvl="3"/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ἀπόστολος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see</a:t>
            </a:r>
          </a:p>
          <a:p>
            <a:pPr lvl="3"/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βλέπω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for, then </a:t>
            </a:r>
          </a:p>
          <a:p>
            <a:pPr lvl="3"/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γάρ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know </a:t>
            </a:r>
          </a:p>
          <a:p>
            <a:pPr lvl="3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γινώσκω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569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0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0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04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04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04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04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b="1">
                <a:latin typeface="Times New Roman" pitchFamily="18" charset="0"/>
              </a:rPr>
              <a:t>Ch. 3 -- Vocabulary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5410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Jesus</a:t>
            </a:r>
          </a:p>
          <a:p>
            <a:pPr lvl="3">
              <a:lnSpc>
                <a:spcPct val="9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Ἰησοῦς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οῦ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take, receive</a:t>
            </a:r>
          </a:p>
          <a:p>
            <a:pPr lvl="3">
              <a:lnSpc>
                <a:spcPct val="90000"/>
              </a:lnSpc>
            </a:pP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λαμβάνω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loose</a:t>
            </a:r>
          </a:p>
          <a:p>
            <a:pPr lvl="3">
              <a:lnSpc>
                <a:spcPct val="90000"/>
              </a:lnSpc>
            </a:pP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λύω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heaven</a:t>
            </a:r>
          </a:p>
          <a:p>
            <a:pPr lvl="3">
              <a:lnSpc>
                <a:spcPct val="90000"/>
              </a:lnSpc>
            </a:pP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οὐρανός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οῦ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believe</a:t>
            </a:r>
          </a:p>
          <a:p>
            <a:pPr lvl="3">
              <a:lnSpc>
                <a:spcPct val="90000"/>
              </a:lnSpc>
            </a:pP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πιστεύω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6375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1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1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1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1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14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14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838200"/>
          </a:xfrm>
        </p:spPr>
        <p:txBody>
          <a:bodyPr/>
          <a:lstStyle/>
          <a:p>
            <a:r>
              <a:rPr lang="en-US" b="1">
                <a:latin typeface="Times New Roman" pitchFamily="18" charset="0"/>
              </a:rPr>
              <a:t>Ch. 4 -- Vocabulary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7772400" cy="5791200"/>
          </a:xfrm>
        </p:spPr>
        <p:txBody>
          <a:bodyPr/>
          <a:lstStyle/>
          <a:p>
            <a:pPr marL="342900" lvl="3" indent="-342900">
              <a:buClr>
                <a:schemeClr val="hlink"/>
              </a:buClr>
              <a:buSzPct val="90000"/>
              <a:buBlip>
                <a:blip r:embed="rId2"/>
              </a:buBlip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love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ἀγαπάω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3" indent="-342900">
              <a:buClr>
                <a:schemeClr val="hlink"/>
              </a:buClr>
              <a:buSzPct val="90000"/>
              <a:buBlip>
                <a:blip r:embed="rId2"/>
              </a:buBlip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write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γράφω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3" indent="-342900">
              <a:buClr>
                <a:schemeClr val="hlink"/>
              </a:buClr>
              <a:buSzPct val="90000"/>
              <a:buBlip>
                <a:blip r:embed="rId2"/>
              </a:buBlip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but, and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δέ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3" indent="-342900">
              <a:buClr>
                <a:schemeClr val="hlink"/>
              </a:buClr>
              <a:buSzPct val="90000"/>
              <a:buBlip>
                <a:blip r:embed="rId2"/>
              </a:buBlip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servant, slave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δοῦλος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3" indent="-342900">
              <a:buClr>
                <a:schemeClr val="hlink"/>
              </a:buClr>
              <a:buSzPct val="90000"/>
              <a:buBlip>
                <a:blip r:embed="rId2"/>
              </a:buBlip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find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ὑρίσκω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4221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2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2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2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2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24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24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24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24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 build="p" bldLvl="5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1143000"/>
          </a:xfrm>
        </p:spPr>
        <p:txBody>
          <a:bodyPr/>
          <a:lstStyle/>
          <a:p>
            <a:r>
              <a:rPr lang="en-US" sz="4000" b="1">
                <a:latin typeface="Times New Roman" pitchFamily="18" charset="0"/>
              </a:rPr>
              <a:t>Ch. 4 -- Vocabulary</a:t>
            </a:r>
            <a:r>
              <a:rPr lang="en-US" sz="5400"/>
              <a:t> 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7772400" cy="5715000"/>
          </a:xfrm>
        </p:spPr>
        <p:txBody>
          <a:bodyPr/>
          <a:lstStyle/>
          <a:p>
            <a:pPr marL="342900" lvl="3" indent="-342900">
              <a:buClr>
                <a:schemeClr val="hlink"/>
              </a:buClr>
              <a:buSzPct val="90000"/>
              <a:buBlip>
                <a:blip r:embed="rId2"/>
              </a:buBlip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temple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ἱερόν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οῦ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τό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People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λαός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οῦ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3" indent="-342900">
              <a:buClr>
                <a:schemeClr val="hlink"/>
              </a:buClr>
              <a:buSzPct val="90000"/>
              <a:buBlip>
                <a:blip r:embed="rId2"/>
              </a:buBlip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law 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νόμος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3" indent="-342900">
              <a:buClr>
                <a:schemeClr val="hlink"/>
              </a:buClr>
              <a:buSzPct val="90000"/>
              <a:buBlip>
                <a:blip r:embed="rId2"/>
              </a:buBlip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house 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οἶκος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3" indent="-342900">
              <a:buClr>
                <a:schemeClr val="hlink"/>
              </a:buClr>
              <a:buSzPct val="90000"/>
              <a:buBlip>
                <a:blip r:embed="rId2"/>
              </a:buBlip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as, about, how 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ὡς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9738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3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3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34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34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34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34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34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34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1143000"/>
          </a:xfrm>
        </p:spPr>
        <p:txBody>
          <a:bodyPr/>
          <a:lstStyle/>
          <a:p>
            <a:r>
              <a:rPr lang="en-US" b="1">
                <a:latin typeface="Times New Roman" pitchFamily="18" charset="0"/>
              </a:rPr>
              <a:t>Ch. 5 -- Vocabulary 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838200"/>
            <a:ext cx="7772400" cy="5867400"/>
          </a:xfrm>
        </p:spPr>
        <p:txBody>
          <a:bodyPr/>
          <a:lstStyle/>
          <a:p>
            <a:pPr marL="342900" lvl="3" indent="-342900">
              <a:buClr>
                <a:schemeClr val="hlink"/>
              </a:buClr>
              <a:buSzPct val="90000"/>
              <a:buBlip>
                <a:blip r:embed="rId2"/>
              </a:buBlip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love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ἀγάπη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ης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3" indent="-342900">
              <a:buClr>
                <a:schemeClr val="hlink"/>
              </a:buClr>
              <a:buSzPct val="90000"/>
              <a:buBlip>
                <a:blip r:embed="rId2"/>
              </a:buBlip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truth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ἀλήθεια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3" indent="-342900">
              <a:buClr>
                <a:schemeClr val="hlink"/>
              </a:buClr>
              <a:buSzPct val="90000"/>
              <a:buBlip>
                <a:blip r:embed="rId2"/>
              </a:buBlip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ἁμαρτία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3" indent="-342900">
              <a:buClr>
                <a:schemeClr val="hlink"/>
              </a:buClr>
              <a:buSzPct val="90000"/>
              <a:buBlip>
                <a:blip r:embed="rId2"/>
              </a:buBlip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kingdom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βασιλεία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3" indent="-342900">
              <a:buClr>
                <a:schemeClr val="hlink"/>
              </a:buClr>
              <a:buSzPct val="90000"/>
              <a:buBlip>
                <a:blip r:embed="rId2"/>
              </a:buBlip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writing, Scripture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γραφή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ῆς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0224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4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4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4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4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45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45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45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45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45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45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5" grpId="0" build="p" bldLvl="5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1143000"/>
          </a:xfrm>
        </p:spPr>
        <p:txBody>
          <a:bodyPr/>
          <a:lstStyle/>
          <a:p>
            <a:r>
              <a:rPr lang="en-US" b="1">
                <a:latin typeface="Times New Roman" pitchFamily="18" charset="0"/>
              </a:rPr>
              <a:t>Ch. 5 -- Vocabulary</a:t>
            </a:r>
            <a:r>
              <a:rPr lang="en-US"/>
              <a:t> 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772400" cy="5410200"/>
          </a:xfrm>
        </p:spPr>
        <p:txBody>
          <a:bodyPr/>
          <a:lstStyle/>
          <a:p>
            <a:pPr marL="342900" lvl="3" indent="-342900">
              <a:lnSpc>
                <a:spcPct val="90000"/>
              </a:lnSpc>
              <a:buClr>
                <a:schemeClr val="hlink"/>
              </a:buClr>
              <a:buSzPct val="90000"/>
              <a:buBlip>
                <a:blip r:embed="rId2"/>
              </a:buBlip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raise up</a:t>
            </a:r>
          </a:p>
          <a:p>
            <a:pPr>
              <a:lnSpc>
                <a:spcPct val="90000"/>
              </a:lnSpc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ἐγείρω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3" indent="-342900">
              <a:lnSpc>
                <a:spcPct val="90000"/>
              </a:lnSpc>
              <a:buClr>
                <a:schemeClr val="hlink"/>
              </a:buClr>
              <a:buSzPct val="90000"/>
              <a:buBlip>
                <a:blip r:embed="rId2"/>
              </a:buBlip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assembly, church</a:t>
            </a:r>
          </a:p>
          <a:p>
            <a:pPr>
              <a:lnSpc>
                <a:spcPct val="90000"/>
              </a:lnSpc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ἐκκλησία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3" indent="-342900">
              <a:lnSpc>
                <a:spcPct val="90000"/>
              </a:lnSpc>
              <a:buClr>
                <a:schemeClr val="hlink"/>
              </a:buClr>
              <a:buSzPct val="90000"/>
              <a:buBlip>
                <a:blip r:embed="rId2"/>
              </a:buBlip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</a:t>
            </a:r>
          </a:p>
          <a:p>
            <a:pPr>
              <a:lnSpc>
                <a:spcPct val="90000"/>
              </a:lnSpc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ἔργον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τό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3" indent="-342900">
              <a:lnSpc>
                <a:spcPct val="90000"/>
              </a:lnSpc>
              <a:buClr>
                <a:schemeClr val="hlink"/>
              </a:buClr>
              <a:buSzPct val="90000"/>
              <a:buBlip>
                <a:blip r:embed="rId2"/>
              </a:buBlip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disciple</a:t>
            </a:r>
          </a:p>
          <a:p>
            <a:pPr>
              <a:lnSpc>
                <a:spcPct val="90000"/>
              </a:lnSpc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μαθητής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οῦ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3" indent="-342900">
              <a:lnSpc>
                <a:spcPct val="90000"/>
              </a:lnSpc>
              <a:buClr>
                <a:schemeClr val="hlink"/>
              </a:buClr>
              <a:buSzPct val="90000"/>
              <a:buBlip>
                <a:blip r:embed="rId2"/>
              </a:buBlip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Hour</a:t>
            </a:r>
          </a:p>
          <a:p>
            <a:pPr>
              <a:lnSpc>
                <a:spcPct val="90000"/>
              </a:lnSpc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ὥρα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473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5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5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55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55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55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55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55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55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 build="p" bldLvl="5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>
                <a:latin typeface="Times New Roman" pitchFamily="18" charset="0"/>
              </a:rPr>
              <a:t>Chapter 6 Vocabulary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447800"/>
            <a:ext cx="8305800" cy="4876800"/>
          </a:xfrm>
        </p:spPr>
        <p:txBody>
          <a:bodyPr/>
          <a:lstStyle/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ἀπό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(Gen.) 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διά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Gen.) 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through 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διά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Acc.) 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account of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εἰς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(Acc.) 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into </a:t>
            </a:r>
          </a:p>
        </p:txBody>
      </p:sp>
    </p:spTree>
    <p:extLst>
      <p:ext uri="{BB962C8B-B14F-4D97-AF65-F5344CB8AC3E}">
        <p14:creationId xmlns:p14="http://schemas.microsoft.com/office/powerpoint/2010/main" val="3407817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8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8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8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8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88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88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r>
              <a:rPr lang="en-US">
                <a:latin typeface="Times New Roman" pitchFamily="18" charset="0"/>
              </a:rPr>
              <a:t>Chapter 6 Vocabulary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772400" cy="4572000"/>
          </a:xfrm>
        </p:spPr>
        <p:txBody>
          <a:bodyPr/>
          <a:lstStyle/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ἐκ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(Gen.) 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 of, from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ἐν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(Dat.) 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ἐπί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(Gen.) 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on, over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ἐπί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Dat.) 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on, at, against, on the basis of</a:t>
            </a:r>
          </a:p>
        </p:txBody>
      </p:sp>
    </p:spTree>
    <p:extLst>
      <p:ext uri="{BB962C8B-B14F-4D97-AF65-F5344CB8AC3E}">
        <p14:creationId xmlns:p14="http://schemas.microsoft.com/office/powerpoint/2010/main" val="1160411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9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9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9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9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98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98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b="1">
                <a:latin typeface="Times New Roman" pitchFamily="18" charset="0"/>
              </a:rPr>
              <a:t>Chapter 6 Vocabulary 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800600"/>
          </a:xfrm>
        </p:spPr>
        <p:txBody>
          <a:bodyPr/>
          <a:lstStyle/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ἐπί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(Acc.) 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on, to, toward, against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κατά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(Gen.) 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down, against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κατά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(Acc.) 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according to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μετά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(Gen.) 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</a:p>
        </p:txBody>
      </p:sp>
    </p:spTree>
    <p:extLst>
      <p:ext uri="{BB962C8B-B14F-4D97-AF65-F5344CB8AC3E}">
        <p14:creationId xmlns:p14="http://schemas.microsoft.com/office/powerpoint/2010/main" val="566162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0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0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0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0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08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08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44513"/>
            <a:ext cx="8229600" cy="609600"/>
          </a:xfrm>
        </p:spPr>
        <p:txBody>
          <a:bodyPr/>
          <a:lstStyle/>
          <a:p>
            <a:r>
              <a:rPr lang="en-US" b="1">
                <a:latin typeface="Times" pitchFamily="18" charset="0"/>
              </a:rPr>
              <a:t>Chapter 6 Vocabulary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μετά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(Acc.) 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after, behind</a:t>
            </a:r>
          </a:p>
          <a:p>
            <a:pPr>
              <a:lnSpc>
                <a:spcPct val="90000"/>
              </a:lnSpc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περί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(Gen.) 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about, concerning</a:t>
            </a:r>
          </a:p>
          <a:p>
            <a:pPr>
              <a:lnSpc>
                <a:spcPct val="90000"/>
              </a:lnSpc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περί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(Acc.) 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around, near</a:t>
            </a:r>
          </a:p>
          <a:p>
            <a:pPr>
              <a:lnSpc>
                <a:spcPct val="90000"/>
              </a:lnSpc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πρός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(Acc.) 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</a:p>
        </p:txBody>
      </p:sp>
    </p:spTree>
    <p:extLst>
      <p:ext uri="{BB962C8B-B14F-4D97-AF65-F5344CB8AC3E}">
        <p14:creationId xmlns:p14="http://schemas.microsoft.com/office/powerpoint/2010/main" val="1102028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1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1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1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1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19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19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smtClean="0">
                <a:latin typeface="Times New Roman" pitchFamily="18" charset="0"/>
                <a:cs typeface="Times New Roman" pitchFamily="18" charset="0"/>
              </a:rPr>
              <a:t>The "is" verb PAI 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 -- </a:t>
            </a:r>
            <a:r>
              <a:rPr lang="el-GR" altLang="en-US" smtClean="0">
                <a:latin typeface="Times New Roman" pitchFamily="18" charset="0"/>
                <a:cs typeface="Times New Roman" pitchFamily="18" charset="0"/>
              </a:rPr>
              <a:t>εἰμί 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altLang="en-US" smtClean="0">
                <a:latin typeface="Times New Roman" pitchFamily="18" charset="0"/>
                <a:cs typeface="Times New Roman" pitchFamily="18" charset="0"/>
              </a:rPr>
              <a:t>εἰμί 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                      	</a:t>
            </a:r>
            <a:r>
              <a:rPr lang="el-GR" altLang="en-US" smtClean="0">
                <a:latin typeface="Times New Roman" pitchFamily="18" charset="0"/>
                <a:cs typeface="Times New Roman" pitchFamily="18" charset="0"/>
              </a:rPr>
              <a:t>ἐσμέν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  </a:t>
            </a:r>
            <a:br>
              <a:rPr lang="en-US" altLang="en-US" smtClean="0">
                <a:latin typeface="Times New Roman" pitchFamily="18" charset="0"/>
                <a:cs typeface="Times New Roman" pitchFamily="18" charset="0"/>
              </a:rPr>
            </a:br>
            <a:r>
              <a:rPr lang="el-GR" altLang="en-US" smtClean="0">
                <a:latin typeface="Times New Roman" pitchFamily="18" charset="0"/>
                <a:cs typeface="Times New Roman" pitchFamily="18" charset="0"/>
              </a:rPr>
              <a:t>εἶ 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                   		</a:t>
            </a:r>
            <a:r>
              <a:rPr lang="el-GR" altLang="en-US" smtClean="0">
                <a:latin typeface="Times New Roman" pitchFamily="18" charset="0"/>
                <a:cs typeface="Times New Roman" pitchFamily="18" charset="0"/>
              </a:rPr>
              <a:t>ἐστέ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     </a:t>
            </a:r>
            <a:br>
              <a:rPr lang="en-US" altLang="en-US" smtClean="0">
                <a:latin typeface="Times New Roman" pitchFamily="18" charset="0"/>
                <a:cs typeface="Times New Roman" pitchFamily="18" charset="0"/>
              </a:rPr>
            </a:br>
            <a:r>
              <a:rPr lang="el-GR" altLang="en-US" smtClean="0">
                <a:latin typeface="Times New Roman" pitchFamily="18" charset="0"/>
                <a:cs typeface="Times New Roman" pitchFamily="18" charset="0"/>
              </a:rPr>
              <a:t>ἐστί(ν)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       		</a:t>
            </a:r>
            <a:r>
              <a:rPr lang="el-GR" altLang="en-US" smtClean="0">
                <a:latin typeface="Times New Roman" pitchFamily="18" charset="0"/>
                <a:cs typeface="Times New Roman" pitchFamily="18" charset="0"/>
              </a:rPr>
              <a:t>εἰσί(ν)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355173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Times New Roman" pitchFamily="18" charset="0"/>
              </a:rPr>
              <a:t>Vocabulary -- Ch. 7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42900" lvl="1" indent="-342900">
              <a:buClr>
                <a:schemeClr val="hlink"/>
              </a:buClr>
              <a:buSzPct val="90000"/>
              <a:buBlip>
                <a:blip r:embed="rId2"/>
              </a:buBlip>
            </a:pPr>
            <a:r>
              <a:rPr lang="en-US" sz="3200" dirty="0">
                <a:latin typeface="Times New Roman" pitchFamily="18" charset="0"/>
                <a:cs typeface="Times New Roman" panose="02020603050405020304" pitchFamily="18" charset="0"/>
              </a:rPr>
              <a:t>good 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ἀγαθός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ή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όν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r>
              <a:rPr lang="en-US" dirty="0" smtClean="0">
                <a:latin typeface="Times New Roman" pitchFamily="18" charset="0"/>
                <a:cs typeface="Times New Roman" panose="02020603050405020304" pitchFamily="18" charset="0"/>
              </a:rPr>
              <a:t>Holy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ἅγιος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ον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3200" dirty="0" smtClean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latin typeface="Times New Roman" pitchFamily="18" charset="0"/>
              <a:cs typeface="Times New Roman" panose="02020603050405020304" pitchFamily="18" charset="0"/>
            </a:endParaRPr>
          </a:p>
          <a:p>
            <a:pPr marL="342900" lvl="1" indent="-342900">
              <a:buClr>
                <a:schemeClr val="hlink"/>
              </a:buClr>
              <a:buSzPct val="90000"/>
              <a:buBlip>
                <a:blip r:embed="rId2"/>
              </a:buBlip>
            </a:pPr>
            <a:r>
              <a:rPr lang="en-US" sz="3200" dirty="0">
                <a:latin typeface="Times New Roman" pitchFamily="18" charset="0"/>
                <a:cs typeface="Times New Roman" panose="02020603050405020304" pitchFamily="18" charset="0"/>
              </a:rPr>
              <a:t>righteous 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δίκαιοις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ον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dirty="0">
                <a:latin typeface="Greekth" pitchFamily="18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073688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2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2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44513"/>
            <a:ext cx="8229600" cy="609600"/>
          </a:xfrm>
        </p:spPr>
        <p:txBody>
          <a:bodyPr/>
          <a:lstStyle/>
          <a:p>
            <a:r>
              <a:rPr lang="en-US" b="1">
                <a:latin typeface="Times New Roman" pitchFamily="18" charset="0"/>
              </a:rPr>
              <a:t>Vocabulary – Ch. 7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42900" lvl="1" indent="-342900">
              <a:buClr>
                <a:schemeClr val="hlink"/>
              </a:buClr>
              <a:buSzPct val="90000"/>
              <a:buBlip>
                <a:blip r:embed="rId2"/>
              </a:buBlip>
            </a:pPr>
            <a:r>
              <a:rPr lang="en-US" sz="3200" dirty="0">
                <a:latin typeface="Times New Roman" pitchFamily="18" charset="0"/>
                <a:cs typeface="Times New Roman" panose="02020603050405020304" pitchFamily="18" charset="0"/>
              </a:rPr>
              <a:t>I am 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εἰμί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Jewish, a Jew 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Ἰουδαῖος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ον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r>
              <a:rPr lang="en-US" dirty="0" smtClean="0">
                <a:latin typeface="Times New Roman" pitchFamily="18" charset="0"/>
                <a:cs typeface="Times New Roman" panose="02020603050405020304" pitchFamily="18" charset="0"/>
              </a:rPr>
              <a:t>Great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μέγας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μεγάλη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μέγα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5056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3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3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762000"/>
          </a:xfrm>
        </p:spPr>
        <p:txBody>
          <a:bodyPr/>
          <a:lstStyle/>
          <a:p>
            <a:r>
              <a:rPr lang="en-US" b="1">
                <a:latin typeface="Times New Roman" pitchFamily="18" charset="0"/>
              </a:rPr>
              <a:t>Vocabulary -- Ch. 7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5105400"/>
          </a:xfrm>
        </p:spPr>
        <p:txBody>
          <a:bodyPr/>
          <a:lstStyle/>
          <a:p>
            <a:r>
              <a:rPr lang="en-US" dirty="0">
                <a:latin typeface="Times New Roman" pitchFamily="18" charset="0"/>
                <a:cs typeface="Times New Roman" panose="02020603050405020304" pitchFamily="18" charset="0"/>
              </a:rPr>
              <a:t>dead 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νεκρός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ά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όν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no, not 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οὐ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οὐκ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οὐχ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first </a:t>
            </a:r>
          </a:p>
          <a:p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ρῶτος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η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ον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voice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φωνή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ῆς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>
                <a:latin typeface="Greekth" pitchFamily="18" charset="0"/>
              </a:rPr>
              <a:t>	</a:t>
            </a:r>
            <a:endParaRPr lang="en-US" b="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9261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4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4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4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4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49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49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49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49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he/she/it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αὐτός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-ή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ό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land, earth, region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γῆ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ῆς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I, we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ἐγώ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ἡμεῖς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day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ἡμέρα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ας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that, so that</a:t>
            </a: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ὅτι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</a:p>
          <a:p>
            <a:pPr lvl="2" eaLnBrk="1" hangingPunct="1">
              <a:lnSpc>
                <a:spcPct val="90000"/>
              </a:lnSpc>
              <a:defRPr/>
            </a:pPr>
            <a:endParaRPr lang="en-US" b="1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sz="2800" dirty="0" smtClean="0"/>
          </a:p>
        </p:txBody>
      </p:sp>
      <p:sp>
        <p:nvSpPr>
          <p:cNvPr id="23556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685800" y="796380"/>
            <a:ext cx="7772400" cy="769441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Vocabulary</a:t>
            </a:r>
            <a:r>
              <a:rPr lang="el-GR" dirty="0" smtClean="0"/>
              <a:t> </a:t>
            </a:r>
            <a:r>
              <a:rPr lang="en-US" dirty="0" smtClean="0"/>
              <a:t>Ch. 8</a:t>
            </a:r>
          </a:p>
        </p:txBody>
      </p:sp>
    </p:spTree>
    <p:extLst>
      <p:ext uri="{BB962C8B-B14F-4D97-AF65-F5344CB8AC3E}">
        <p14:creationId xmlns:p14="http://schemas.microsoft.com/office/powerpoint/2010/main" val="263778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35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35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so, then, therefore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οὖν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crowd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ὄχλος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παρά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(with Gen.)         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beside, with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παρά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(with Dat.)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alongside, beside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παρά</a:t>
            </a:r>
            <a:r>
              <a:rPr lang="el-G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(with Acc.)</a:t>
            </a:r>
          </a:p>
          <a:p>
            <a:pPr lvl="2" eaLnBrk="1" hangingPunct="1">
              <a:lnSpc>
                <a:spcPct val="90000"/>
              </a:lnSpc>
              <a:defRPr/>
            </a:pPr>
            <a:endParaRPr lang="en-US" sz="2000" b="1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sz="2800" dirty="0" smtClean="0"/>
          </a:p>
        </p:txBody>
      </p:sp>
      <p:sp>
        <p:nvSpPr>
          <p:cNvPr id="24580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685800" y="796380"/>
            <a:ext cx="7772400" cy="769441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Vocabulary</a:t>
            </a:r>
            <a:r>
              <a:rPr lang="el-GR" dirty="0"/>
              <a:t> </a:t>
            </a:r>
            <a:r>
              <a:rPr lang="en-US" dirty="0"/>
              <a:t>Ch. 8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44490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45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45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you / you (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1"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σύ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/  </a:t>
            </a: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ὑμεῖς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  <a:p>
            <a:pPr eaLnBrk="1" hangingPunct="1">
              <a:defRPr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by, at the hands of </a:t>
            </a:r>
          </a:p>
          <a:p>
            <a:pPr lvl="1"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ὑπό</a:t>
            </a: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(with Gen.)               </a:t>
            </a:r>
          </a:p>
          <a:p>
            <a:pPr eaLnBrk="1" hangingPunct="1">
              <a:defRPr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under, below</a:t>
            </a:r>
          </a:p>
          <a:p>
            <a:pPr lvl="1"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ὑπό</a:t>
            </a: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(with Acc.)</a:t>
            </a:r>
          </a:p>
          <a:p>
            <a:pPr lvl="2" eaLnBrk="1" hangingPunct="1">
              <a:defRPr/>
            </a:pPr>
            <a:endParaRPr lang="en-US" b="1" dirty="0" smtClean="0"/>
          </a:p>
          <a:p>
            <a:pPr eaLnBrk="1" hangingPunct="1">
              <a:defRPr/>
            </a:pPr>
            <a:endParaRPr lang="en-US" dirty="0" smtClean="0"/>
          </a:p>
        </p:txBody>
      </p:sp>
      <p:sp>
        <p:nvSpPr>
          <p:cNvPr id="25604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685800" y="796380"/>
            <a:ext cx="7772400" cy="769441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Vocabulary</a:t>
            </a:r>
            <a:r>
              <a:rPr lang="el-GR" dirty="0"/>
              <a:t> </a:t>
            </a:r>
            <a:r>
              <a:rPr lang="en-US" dirty="0"/>
              <a:t>Ch. 8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67124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>
                <a:latin typeface="Greekth" pitchFamily="18" charset="0"/>
              </a:rPr>
              <a:t>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answer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ἀποκρίνομαι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send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ἀποστέλλω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throw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βάλλω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become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γίνομαι</a:t>
            </a:r>
            <a:r>
              <a:rPr lang="el-G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come in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εἰσέρχομαι</a:t>
            </a:r>
            <a:r>
              <a:rPr lang="el-G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800" dirty="0" smtClean="0"/>
          </a:p>
        </p:txBody>
      </p:sp>
      <p:sp>
        <p:nvSpPr>
          <p:cNvPr id="26628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Vocabulary</a:t>
            </a:r>
            <a:r>
              <a:rPr lang="el-GR" dirty="0"/>
              <a:t> </a:t>
            </a:r>
            <a:r>
              <a:rPr lang="en-US" dirty="0"/>
              <a:t>Ch. </a:t>
            </a:r>
            <a:r>
              <a:rPr lang="en-US" dirty="0" smtClean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40741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6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6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66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66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 go out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ἐξέρχομαι</a:t>
            </a:r>
            <a:r>
              <a:rPr lang="el-G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come/go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ἔρχομαι</a:t>
            </a:r>
            <a:r>
              <a:rPr lang="el-G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wish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θέλω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thus, so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οὕτως</a:t>
            </a:r>
            <a:r>
              <a:rPr lang="el-G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go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πορεύομαι</a:t>
            </a:r>
            <a:r>
              <a:rPr lang="el-G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</a:p>
          <a:p>
            <a:pPr lvl="2" eaLnBrk="1" hangingPunct="1">
              <a:lnSpc>
                <a:spcPct val="90000"/>
              </a:lnSpc>
              <a:defRPr/>
            </a:pPr>
            <a:endParaRPr lang="en-US" sz="2000" b="1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sz="2800" dirty="0" smtClean="0"/>
          </a:p>
        </p:txBody>
      </p:sp>
      <p:sp>
        <p:nvSpPr>
          <p:cNvPr id="27652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Vocabulary</a:t>
            </a:r>
            <a:r>
              <a:rPr lang="el-GR" dirty="0"/>
              <a:t> </a:t>
            </a:r>
            <a:r>
              <a:rPr lang="en-US" dirty="0"/>
              <a:t>Ch. </a:t>
            </a:r>
            <a:r>
              <a:rPr lang="en-US" dirty="0" smtClean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745754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7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7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life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ζωή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ῆς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death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θάνατος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 judge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κρίνω</a:t>
            </a:r>
            <a:r>
              <a:rPr lang="el-G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 remain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μένω 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only, alone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μόνος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η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ον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</a:p>
          <a:p>
            <a:pPr lvl="2" eaLnBrk="1" hangingPunct="1">
              <a:lnSpc>
                <a:spcPct val="90000"/>
              </a:lnSpc>
              <a:defRPr/>
            </a:pPr>
            <a:endParaRPr lang="en-US" sz="2000" b="1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sz="2800" dirty="0" smtClean="0"/>
          </a:p>
        </p:txBody>
      </p:sp>
      <p:sp>
        <p:nvSpPr>
          <p:cNvPr id="28676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Vocabulary</a:t>
            </a:r>
            <a:r>
              <a:rPr lang="el-GR" dirty="0"/>
              <a:t> </a:t>
            </a:r>
            <a:r>
              <a:rPr lang="en-US" dirty="0"/>
              <a:t>Ch. </a:t>
            </a:r>
            <a:r>
              <a:rPr lang="en-US" dirty="0" smtClean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4204229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8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8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now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νῦν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not,  nor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οὐδέ</a:t>
            </a:r>
            <a:r>
              <a:rPr lang="el-G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Paul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Παῦλος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save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σῴζω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τότε</a:t>
            </a:r>
            <a:r>
              <a:rPr lang="el-G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800" dirty="0" smtClean="0"/>
          </a:p>
        </p:txBody>
      </p:sp>
      <p:sp>
        <p:nvSpPr>
          <p:cNvPr id="29700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Vocabulary</a:t>
            </a:r>
            <a:r>
              <a:rPr lang="el-GR" dirty="0"/>
              <a:t> </a:t>
            </a:r>
            <a:r>
              <a:rPr lang="en-US" dirty="0"/>
              <a:t>Ch. </a:t>
            </a:r>
            <a:r>
              <a:rPr lang="en-US" dirty="0" smtClean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206014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96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96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Imperfect</a:t>
            </a:r>
            <a:r>
              <a:rPr lang="en-US" dirty="0" smtClean="0"/>
              <a:t> </a:t>
            </a:r>
            <a:r>
              <a:rPr lang="el-GR" dirty="0" smtClean="0"/>
              <a:t>εἰμί</a:t>
            </a:r>
            <a:r>
              <a:rPr lang="en-US" dirty="0" smtClean="0"/>
              <a:t>       </a:t>
            </a:r>
            <a:endParaRPr lang="en-US" b="1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1981200"/>
            <a:ext cx="77724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l-GR" dirty="0" smtClean="0"/>
              <a:t>ἤμην</a:t>
            </a:r>
            <a:r>
              <a:rPr lang="en-US" dirty="0" smtClean="0"/>
              <a:t>                              	</a:t>
            </a:r>
            <a:r>
              <a:rPr lang="el-GR" dirty="0" smtClean="0"/>
              <a:t>ἦμεν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l-GR" dirty="0" smtClean="0"/>
              <a:t>ἦς</a:t>
            </a:r>
            <a:r>
              <a:rPr lang="en-US" dirty="0" smtClean="0"/>
              <a:t>                                  	</a:t>
            </a:r>
            <a:r>
              <a:rPr lang="el-GR" dirty="0" smtClean="0"/>
              <a:t>ἦτε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l-GR" dirty="0" smtClean="0"/>
              <a:t>ἦν</a:t>
            </a:r>
            <a:r>
              <a:rPr lang="en-US" dirty="0" smtClean="0"/>
              <a:t>                                   	</a:t>
            </a:r>
            <a:r>
              <a:rPr lang="el-GR" dirty="0" smtClean="0"/>
              <a:t>ἦσαν</a:t>
            </a:r>
            <a:r>
              <a:rPr lang="en-US" dirty="0" smtClean="0"/>
              <a:t> </a:t>
            </a:r>
            <a:br>
              <a:rPr lang="en-US" dirty="0" smtClean="0"/>
            </a:br>
            <a:endParaRPr lang="en-US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849754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build="p" autoUpdateAnimBg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0010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Times New Roman" pitchFamily="18" charset="0"/>
              </a:rPr>
              <a:t>Chapter 11 Vocabulary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981200"/>
            <a:ext cx="81534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l-GR" dirty="0" smtClean="0">
                <a:latin typeface="+mj-lt"/>
              </a:rPr>
              <a:t>ἀπέρχομαι</a:t>
            </a:r>
            <a:r>
              <a:rPr lang="en-US" dirty="0" smtClean="0">
                <a:latin typeface="+mj-lt"/>
              </a:rPr>
              <a:t>              	</a:t>
            </a:r>
          </a:p>
          <a:p>
            <a:pPr lvl="1" eaLnBrk="1" hangingPunct="1">
              <a:defRPr/>
            </a:pPr>
            <a:r>
              <a:rPr lang="en-US" dirty="0" smtClean="0">
                <a:latin typeface="+mj-lt"/>
              </a:rPr>
              <a:t> </a:t>
            </a:r>
            <a:r>
              <a:rPr lang="en-US" b="1" dirty="0" smtClean="0">
                <a:latin typeface="+mj-lt"/>
              </a:rPr>
              <a:t>I go away, leave</a:t>
            </a:r>
            <a:r>
              <a:rPr lang="en-US" dirty="0" smtClean="0">
                <a:latin typeface="+mj-lt"/>
              </a:rPr>
              <a:t> </a:t>
            </a:r>
          </a:p>
          <a:p>
            <a:pPr eaLnBrk="1" hangingPunct="1">
              <a:defRPr/>
            </a:pPr>
            <a:r>
              <a:rPr lang="el-GR" dirty="0" smtClean="0">
                <a:latin typeface="+mj-lt"/>
              </a:rPr>
              <a:t>ἐκεῖνος</a:t>
            </a:r>
            <a:r>
              <a:rPr lang="en-US" dirty="0" smtClean="0">
                <a:latin typeface="+mj-lt"/>
              </a:rPr>
              <a:t>                     	</a:t>
            </a:r>
          </a:p>
          <a:p>
            <a:pPr lvl="1" eaLnBrk="1" hangingPunct="1">
              <a:defRPr/>
            </a:pPr>
            <a:r>
              <a:rPr lang="en-US" b="1" dirty="0" smtClean="0">
                <a:latin typeface="+mj-lt"/>
              </a:rPr>
              <a:t>that </a:t>
            </a:r>
          </a:p>
          <a:p>
            <a:pPr eaLnBrk="1" hangingPunct="1">
              <a:defRPr/>
            </a:pPr>
            <a:r>
              <a:rPr lang="el-GR" dirty="0" smtClean="0">
                <a:latin typeface="+mj-lt"/>
              </a:rPr>
              <a:t>Ἰουδαῖος</a:t>
            </a:r>
            <a:r>
              <a:rPr lang="en-US" dirty="0" smtClean="0">
                <a:latin typeface="+mj-lt"/>
              </a:rPr>
              <a:t>,  -</a:t>
            </a:r>
            <a:r>
              <a:rPr lang="el-GR" dirty="0" smtClean="0">
                <a:latin typeface="+mj-lt"/>
              </a:rPr>
              <a:t>α</a:t>
            </a:r>
            <a:r>
              <a:rPr lang="en-US" dirty="0" smtClean="0">
                <a:latin typeface="+mj-lt"/>
              </a:rPr>
              <a:t>,  -</a:t>
            </a:r>
            <a:r>
              <a:rPr lang="el-GR" dirty="0" smtClean="0">
                <a:latin typeface="+mj-lt"/>
              </a:rPr>
              <a:t>ον</a:t>
            </a:r>
            <a:r>
              <a:rPr lang="en-US" dirty="0" smtClean="0">
                <a:latin typeface="+mj-lt"/>
              </a:rPr>
              <a:t>   	</a:t>
            </a:r>
          </a:p>
          <a:p>
            <a:pPr lvl="1" eaLnBrk="1" hangingPunct="1">
              <a:defRPr/>
            </a:pPr>
            <a:r>
              <a:rPr lang="en-US" b="1" dirty="0" smtClean="0">
                <a:latin typeface="+mj-lt"/>
              </a:rPr>
              <a:t>Jewish </a:t>
            </a:r>
          </a:p>
          <a:p>
            <a:pPr eaLnBrk="1" hangingPunct="1">
              <a:defRPr/>
            </a:pPr>
            <a:r>
              <a:rPr lang="el-GR" dirty="0" smtClean="0">
                <a:latin typeface="+mj-lt"/>
              </a:rPr>
              <a:t>καθώς</a:t>
            </a:r>
            <a:r>
              <a:rPr lang="en-US" dirty="0" smtClean="0">
                <a:latin typeface="+mj-lt"/>
              </a:rPr>
              <a:t>                       	</a:t>
            </a:r>
          </a:p>
          <a:p>
            <a:pPr lvl="1" eaLnBrk="1" hangingPunct="1">
              <a:defRPr/>
            </a:pPr>
            <a:r>
              <a:rPr lang="en-US" b="1" dirty="0" smtClean="0">
                <a:latin typeface="+mj-lt"/>
              </a:rPr>
              <a:t>as, just as </a:t>
            </a:r>
            <a:endParaRPr lang="en-US" dirty="0" smtClean="0">
              <a:latin typeface="+mj-lt"/>
            </a:endParaRPr>
          </a:p>
          <a:p>
            <a:pPr eaLnBrk="1" hangingPunct="1"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7339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0010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Times New Roman" pitchFamily="18" charset="0"/>
              </a:rPr>
              <a:t>Chapter 11 Vocabulary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>
                <a:latin typeface="+mj-lt"/>
              </a:rPr>
              <a:t>ὅς</a:t>
            </a:r>
            <a:r>
              <a:rPr lang="en-US" dirty="0" smtClean="0">
                <a:latin typeface="+mj-lt"/>
              </a:rPr>
              <a:t>,  </a:t>
            </a:r>
            <a:r>
              <a:rPr lang="el-GR" dirty="0" smtClean="0">
                <a:latin typeface="+mj-lt"/>
              </a:rPr>
              <a:t>ἥ</a:t>
            </a:r>
            <a:r>
              <a:rPr lang="en-US" dirty="0" smtClean="0">
                <a:latin typeface="+mj-lt"/>
              </a:rPr>
              <a:t>,  </a:t>
            </a:r>
            <a:r>
              <a:rPr lang="el-GR" dirty="0" smtClean="0">
                <a:latin typeface="+mj-lt"/>
              </a:rPr>
              <a:t>ὅ</a:t>
            </a:r>
            <a:r>
              <a:rPr lang="en-US" dirty="0" smtClean="0">
                <a:latin typeface="+mj-lt"/>
              </a:rPr>
              <a:t>                    	</a:t>
            </a:r>
          </a:p>
          <a:p>
            <a:pPr lvl="1" eaLnBrk="1" hangingPunct="1">
              <a:defRPr/>
            </a:pPr>
            <a:r>
              <a:rPr lang="en-US" b="1" dirty="0" smtClean="0">
                <a:latin typeface="+mj-lt"/>
              </a:rPr>
              <a:t>who, which </a:t>
            </a:r>
          </a:p>
          <a:p>
            <a:pPr eaLnBrk="1" hangingPunct="1">
              <a:defRPr/>
            </a:pPr>
            <a:r>
              <a:rPr lang="el-GR" dirty="0" smtClean="0">
                <a:latin typeface="+mj-lt"/>
              </a:rPr>
              <a:t>ὅταν </a:t>
            </a:r>
            <a:r>
              <a:rPr lang="en-US" dirty="0" smtClean="0">
                <a:latin typeface="+mj-lt"/>
              </a:rPr>
              <a:t>                         	</a:t>
            </a:r>
          </a:p>
          <a:p>
            <a:pPr lvl="1" eaLnBrk="1" hangingPunct="1">
              <a:defRPr/>
            </a:pPr>
            <a:r>
              <a:rPr lang="en-US" b="1" dirty="0" smtClean="0">
                <a:latin typeface="+mj-lt"/>
              </a:rPr>
              <a:t>when</a:t>
            </a:r>
            <a:r>
              <a:rPr lang="en-US" dirty="0" smtClean="0">
                <a:latin typeface="+mj-lt"/>
              </a:rPr>
              <a:t> </a:t>
            </a:r>
          </a:p>
          <a:p>
            <a:pPr eaLnBrk="1" hangingPunct="1">
              <a:defRPr/>
            </a:pPr>
            <a:r>
              <a:rPr lang="el-GR" dirty="0" smtClean="0">
                <a:latin typeface="+mj-lt"/>
              </a:rPr>
              <a:t>πάλιν  </a:t>
            </a:r>
            <a:r>
              <a:rPr lang="en-US" dirty="0" smtClean="0">
                <a:latin typeface="+mj-lt"/>
              </a:rPr>
              <a:t>                          	</a:t>
            </a:r>
          </a:p>
          <a:p>
            <a:pPr lvl="1" eaLnBrk="1" hangingPunct="1">
              <a:defRPr/>
            </a:pPr>
            <a:r>
              <a:rPr lang="en-US" b="1" dirty="0" smtClean="0">
                <a:latin typeface="+mj-lt"/>
              </a:rPr>
              <a:t>again </a:t>
            </a:r>
          </a:p>
          <a:p>
            <a:pPr eaLnBrk="1" hangingPunct="1">
              <a:defRPr/>
            </a:pPr>
            <a:r>
              <a:rPr lang="el-GR" dirty="0" smtClean="0">
                <a:latin typeface="+mj-lt"/>
              </a:rPr>
              <a:t>οὗτος</a:t>
            </a:r>
            <a:r>
              <a:rPr lang="en-US" dirty="0" smtClean="0">
                <a:latin typeface="+mj-lt"/>
              </a:rPr>
              <a:t>, </a:t>
            </a:r>
            <a:r>
              <a:rPr lang="el-GR" dirty="0" smtClean="0">
                <a:latin typeface="+mj-lt"/>
              </a:rPr>
              <a:t>αὗτη</a:t>
            </a:r>
            <a:r>
              <a:rPr lang="en-US" dirty="0" smtClean="0">
                <a:latin typeface="+mj-lt"/>
              </a:rPr>
              <a:t>,  </a:t>
            </a:r>
            <a:r>
              <a:rPr lang="el-GR" dirty="0" smtClean="0">
                <a:latin typeface="+mj-lt"/>
              </a:rPr>
              <a:t>τοῦτο</a:t>
            </a:r>
            <a:r>
              <a:rPr lang="en-US" dirty="0" smtClean="0">
                <a:latin typeface="+mj-lt"/>
              </a:rPr>
              <a:t>  	</a:t>
            </a:r>
          </a:p>
          <a:p>
            <a:pPr lvl="1" eaLnBrk="1" hangingPunct="1">
              <a:defRPr/>
            </a:pPr>
            <a:r>
              <a:rPr lang="en-US" b="1" dirty="0" smtClean="0">
                <a:latin typeface="+mj-lt"/>
              </a:rPr>
              <a:t>this</a:t>
            </a:r>
            <a:r>
              <a:rPr lang="en-US" dirty="0" smtClean="0">
                <a:latin typeface="+mj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48209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8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0010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latin typeface="Times New Roman" pitchFamily="18" charset="0"/>
              </a:rPr>
              <a:t>Chapter 11 Vocabulary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>
                <a:latin typeface="+mj-lt"/>
              </a:rPr>
              <a:t>Πέτρος</a:t>
            </a:r>
            <a:r>
              <a:rPr lang="en-US" dirty="0" smtClean="0">
                <a:latin typeface="+mj-lt"/>
              </a:rPr>
              <a:t>,  -</a:t>
            </a:r>
            <a:r>
              <a:rPr lang="el-GR" dirty="0" smtClean="0">
                <a:latin typeface="+mj-lt"/>
              </a:rPr>
              <a:t>ου</a:t>
            </a:r>
            <a:r>
              <a:rPr lang="en-US" dirty="0" smtClean="0">
                <a:latin typeface="+mj-lt"/>
              </a:rPr>
              <a:t>,  </a:t>
            </a:r>
            <a:r>
              <a:rPr lang="el-GR" dirty="0" smtClean="0">
                <a:latin typeface="+mj-lt"/>
              </a:rPr>
              <a:t>ὁ</a:t>
            </a:r>
            <a:r>
              <a:rPr lang="en-US" dirty="0" smtClean="0">
                <a:latin typeface="+mj-lt"/>
              </a:rPr>
              <a:t>          	</a:t>
            </a:r>
          </a:p>
          <a:p>
            <a:pPr lvl="1" eaLnBrk="1" hangingPunct="1">
              <a:defRPr/>
            </a:pPr>
            <a:r>
              <a:rPr lang="en-US" b="1" dirty="0" smtClean="0">
                <a:latin typeface="+mj-lt"/>
              </a:rPr>
              <a:t>Peter</a:t>
            </a:r>
            <a:r>
              <a:rPr lang="en-US" dirty="0" smtClean="0">
                <a:latin typeface="+mj-lt"/>
              </a:rPr>
              <a:t> </a:t>
            </a:r>
          </a:p>
          <a:p>
            <a:pPr eaLnBrk="1" hangingPunct="1">
              <a:defRPr/>
            </a:pPr>
            <a:r>
              <a:rPr lang="el-GR" dirty="0" smtClean="0">
                <a:latin typeface="+mj-lt"/>
              </a:rPr>
              <a:t>ὑπέρ </a:t>
            </a:r>
            <a:r>
              <a:rPr lang="en-US" dirty="0" smtClean="0">
                <a:latin typeface="+mj-lt"/>
              </a:rPr>
              <a:t>                            	  </a:t>
            </a:r>
          </a:p>
          <a:p>
            <a:pPr lvl="1" eaLnBrk="1" hangingPunct="1">
              <a:defRPr/>
            </a:pPr>
            <a:r>
              <a:rPr lang="en-US" b="1" dirty="0" smtClean="0">
                <a:latin typeface="+mj-lt"/>
              </a:rPr>
              <a:t>for, about (gen.) </a:t>
            </a:r>
          </a:p>
          <a:p>
            <a:pPr lvl="1" eaLnBrk="1" hangingPunct="1">
              <a:defRPr/>
            </a:pPr>
            <a:r>
              <a:rPr lang="en-US" b="1" dirty="0" smtClean="0">
                <a:latin typeface="+mj-lt"/>
              </a:rPr>
              <a:t>above, beyond (acc.)</a:t>
            </a:r>
          </a:p>
        </p:txBody>
      </p:sp>
    </p:spTree>
    <p:extLst>
      <p:ext uri="{BB962C8B-B14F-4D97-AF65-F5344CB8AC3E}">
        <p14:creationId xmlns:p14="http://schemas.microsoft.com/office/powerpoint/2010/main" val="3959662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0010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latin typeface="Times New Roman" pitchFamily="18" charset="0"/>
              </a:rPr>
              <a:t>Chapter 11 Vocabulary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/>
              <a:t>ὑπέρ </a:t>
            </a:r>
            <a:r>
              <a:rPr lang="en-US" dirty="0" smtClean="0"/>
              <a:t>    </a:t>
            </a:r>
            <a:r>
              <a:rPr lang="en-US" dirty="0" smtClean="0">
                <a:latin typeface="Greekth" pitchFamily="18" charset="0"/>
              </a:rPr>
              <a:t>                        	  </a:t>
            </a:r>
          </a:p>
          <a:p>
            <a:pPr lvl="1" eaLnBrk="1" hangingPunct="1">
              <a:defRPr/>
            </a:pPr>
            <a:r>
              <a:rPr lang="en-US" b="1" dirty="0" smtClean="0">
                <a:latin typeface="Times New Roman" pitchFamily="18" charset="0"/>
              </a:rPr>
              <a:t>for, about (gen.) </a:t>
            </a:r>
          </a:p>
          <a:p>
            <a:pPr lvl="1" eaLnBrk="1" hangingPunct="1">
              <a:defRPr/>
            </a:pPr>
            <a:r>
              <a:rPr lang="en-US" b="1" dirty="0" smtClean="0">
                <a:latin typeface="Times New Roman" pitchFamily="18" charset="0"/>
              </a:rPr>
              <a:t>above, beyond (acc.)</a:t>
            </a:r>
          </a:p>
        </p:txBody>
      </p:sp>
    </p:spTree>
    <p:extLst>
      <p:ext uri="{BB962C8B-B14F-4D97-AF65-F5344CB8AC3E}">
        <p14:creationId xmlns:p14="http://schemas.microsoft.com/office/powerpoint/2010/main" val="1861524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 build="p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Chapter 12 Vocabulary 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>
                <a:latin typeface="+mj-lt"/>
              </a:rPr>
              <a:t>ἀποθνῄσκω</a:t>
            </a:r>
            <a:r>
              <a:rPr lang="en-US" dirty="0" smtClean="0">
                <a:latin typeface="+mj-lt"/>
              </a:rPr>
              <a:t>      	</a:t>
            </a:r>
          </a:p>
          <a:p>
            <a:pPr lvl="1" eaLnBrk="1" hangingPunct="1">
              <a:defRPr/>
            </a:pPr>
            <a:r>
              <a:rPr lang="en-US" b="1" dirty="0" smtClean="0">
                <a:latin typeface="+mj-lt"/>
              </a:rPr>
              <a:t>I die </a:t>
            </a:r>
          </a:p>
          <a:p>
            <a:pPr eaLnBrk="1" hangingPunct="1">
              <a:defRPr/>
            </a:pPr>
            <a:r>
              <a:rPr lang="el-GR" dirty="0" smtClean="0">
                <a:latin typeface="+mj-lt"/>
              </a:rPr>
              <a:t>ἐκεῖ</a:t>
            </a:r>
            <a:r>
              <a:rPr lang="en-US" dirty="0" smtClean="0">
                <a:latin typeface="+mj-lt"/>
              </a:rPr>
              <a:t> </a:t>
            </a:r>
          </a:p>
          <a:p>
            <a:pPr lvl="1" eaLnBrk="1" hangingPunct="1">
              <a:defRPr/>
            </a:pPr>
            <a:r>
              <a:rPr lang="en-US" dirty="0" smtClean="0">
                <a:latin typeface="+mj-lt"/>
              </a:rPr>
              <a:t> </a:t>
            </a:r>
            <a:r>
              <a:rPr lang="en-US" b="1" dirty="0" smtClean="0">
                <a:latin typeface="+mj-lt"/>
              </a:rPr>
              <a:t>there</a:t>
            </a:r>
            <a:r>
              <a:rPr lang="en-US" dirty="0" smtClean="0">
                <a:latin typeface="+mj-lt"/>
              </a:rPr>
              <a:t> </a:t>
            </a:r>
          </a:p>
          <a:p>
            <a:pPr eaLnBrk="1" hangingPunct="1">
              <a:defRPr/>
            </a:pPr>
            <a:r>
              <a:rPr lang="el-GR" dirty="0" smtClean="0">
                <a:latin typeface="+mj-lt"/>
              </a:rPr>
              <a:t>ἕως</a:t>
            </a:r>
            <a:endParaRPr lang="en-US" dirty="0" smtClean="0">
              <a:latin typeface="+mj-lt"/>
            </a:endParaRPr>
          </a:p>
          <a:p>
            <a:pPr lvl="1" eaLnBrk="1" hangingPunct="1">
              <a:defRPr/>
            </a:pPr>
            <a:r>
              <a:rPr lang="en-US" b="1" dirty="0" smtClean="0">
                <a:latin typeface="+mj-lt"/>
              </a:rPr>
              <a:t>until</a:t>
            </a:r>
            <a:r>
              <a:rPr lang="en-US" dirty="0" smtClean="0">
                <a:latin typeface="+mj-lt"/>
              </a:rPr>
              <a:t> </a:t>
            </a:r>
          </a:p>
          <a:p>
            <a:pPr eaLnBrk="1" hangingPunct="1">
              <a:defRPr/>
            </a:pPr>
            <a:r>
              <a:rPr lang="el-GR" dirty="0" smtClean="0">
                <a:latin typeface="+mj-lt"/>
              </a:rPr>
              <a:t>ἰδού </a:t>
            </a:r>
            <a:r>
              <a:rPr lang="en-US" dirty="0" smtClean="0">
                <a:latin typeface="+mj-lt"/>
              </a:rPr>
              <a:t> </a:t>
            </a:r>
          </a:p>
          <a:p>
            <a:pPr lvl="1" eaLnBrk="1" hangingPunct="1">
              <a:defRPr/>
            </a:pPr>
            <a:r>
              <a:rPr lang="en-US" b="1" dirty="0" smtClean="0">
                <a:latin typeface="+mj-lt"/>
              </a:rPr>
              <a:t>behold </a:t>
            </a:r>
          </a:p>
        </p:txBody>
      </p:sp>
    </p:spTree>
    <p:extLst>
      <p:ext uri="{BB962C8B-B14F-4D97-AF65-F5344CB8AC3E}">
        <p14:creationId xmlns:p14="http://schemas.microsoft.com/office/powerpoint/2010/main" val="2351269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 autoUpdateAnimBg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Chapter 12 Vocabulary 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>
                <a:latin typeface="+mj-lt"/>
              </a:rPr>
              <a:t>ἵνα </a:t>
            </a:r>
            <a:r>
              <a:rPr lang="en-US" dirty="0" smtClean="0">
                <a:latin typeface="+mj-lt"/>
              </a:rPr>
              <a:t>                         </a:t>
            </a:r>
            <a:r>
              <a:rPr lang="en-US" dirty="0">
                <a:latin typeface="+mj-lt"/>
              </a:rPr>
              <a:t>	</a:t>
            </a:r>
            <a:endParaRPr lang="en-US" dirty="0" smtClean="0">
              <a:latin typeface="+mj-lt"/>
            </a:endParaRPr>
          </a:p>
          <a:p>
            <a:pPr eaLnBrk="1" hangingPunct="1">
              <a:defRPr/>
            </a:pPr>
            <a:r>
              <a:rPr lang="en-US" b="1" dirty="0">
                <a:latin typeface="+mj-lt"/>
              </a:rPr>
              <a:t> </a:t>
            </a:r>
            <a:r>
              <a:rPr lang="en-US" b="1" dirty="0" smtClean="0">
                <a:latin typeface="+mj-lt"/>
              </a:rPr>
              <a:t>	in </a:t>
            </a:r>
            <a:r>
              <a:rPr lang="en-US" b="1" dirty="0">
                <a:latin typeface="+mj-lt"/>
              </a:rPr>
              <a:t>order that, that </a:t>
            </a:r>
            <a:endParaRPr lang="en-US" dirty="0" smtClean="0">
              <a:latin typeface="+mj-lt"/>
            </a:endParaRPr>
          </a:p>
          <a:p>
            <a:pPr eaLnBrk="1" hangingPunct="1">
              <a:defRPr/>
            </a:pPr>
            <a:r>
              <a:rPr lang="el-GR" dirty="0" smtClean="0">
                <a:latin typeface="+mj-lt"/>
              </a:rPr>
              <a:t>Ἰωάννης</a:t>
            </a:r>
            <a:r>
              <a:rPr lang="en-US" dirty="0" smtClean="0">
                <a:latin typeface="+mj-lt"/>
              </a:rPr>
              <a:t>,  -</a:t>
            </a:r>
            <a:r>
              <a:rPr lang="el-GR" dirty="0" smtClean="0">
                <a:latin typeface="+mj-lt"/>
              </a:rPr>
              <a:t>ου</a:t>
            </a:r>
            <a:r>
              <a:rPr lang="en-US" dirty="0" smtClean="0">
                <a:latin typeface="+mj-lt"/>
              </a:rPr>
              <a:t>,  </a:t>
            </a:r>
            <a:r>
              <a:rPr lang="el-GR" dirty="0" smtClean="0">
                <a:latin typeface="+mj-lt"/>
              </a:rPr>
              <a:t>ὁ</a:t>
            </a:r>
            <a:r>
              <a:rPr lang="en-US" dirty="0" smtClean="0">
                <a:latin typeface="+mj-lt"/>
              </a:rPr>
              <a:t>   </a:t>
            </a:r>
          </a:p>
          <a:p>
            <a:pPr lvl="1" eaLnBrk="1" hangingPunct="1">
              <a:defRPr/>
            </a:pPr>
            <a:r>
              <a:rPr lang="en-US" b="1" dirty="0" smtClean="0">
                <a:latin typeface="+mj-lt"/>
              </a:rPr>
              <a:t>John</a:t>
            </a:r>
            <a:r>
              <a:rPr lang="en-US" dirty="0" smtClean="0">
                <a:latin typeface="+mj-lt"/>
              </a:rPr>
              <a:t> </a:t>
            </a:r>
          </a:p>
          <a:p>
            <a:pPr eaLnBrk="1" hangingPunct="1">
              <a:defRPr/>
            </a:pPr>
            <a:r>
              <a:rPr lang="el-GR" dirty="0" smtClean="0">
                <a:latin typeface="+mj-lt"/>
              </a:rPr>
              <a:t>μέν</a:t>
            </a:r>
            <a:r>
              <a:rPr lang="en-US" dirty="0" smtClean="0">
                <a:latin typeface="+mj-lt"/>
              </a:rPr>
              <a:t> </a:t>
            </a:r>
          </a:p>
          <a:p>
            <a:pPr lvl="1" eaLnBrk="1" hangingPunct="1">
              <a:defRPr/>
            </a:pPr>
            <a:r>
              <a:rPr lang="en-US" b="1" dirty="0" smtClean="0">
                <a:latin typeface="+mj-lt"/>
              </a:rPr>
              <a:t>on the one hand, indeed </a:t>
            </a:r>
          </a:p>
          <a:p>
            <a:pPr eaLnBrk="1" hangingPunct="1">
              <a:defRPr/>
            </a:pPr>
            <a:r>
              <a:rPr lang="el-GR" dirty="0" smtClean="0">
                <a:latin typeface="+mj-lt"/>
              </a:rPr>
              <a:t>ὅλος</a:t>
            </a:r>
            <a:r>
              <a:rPr lang="en-US" dirty="0" smtClean="0">
                <a:latin typeface="+mj-lt"/>
              </a:rPr>
              <a:t>, -</a:t>
            </a:r>
            <a:r>
              <a:rPr lang="el-GR" dirty="0" smtClean="0">
                <a:latin typeface="+mj-lt"/>
              </a:rPr>
              <a:t>η</a:t>
            </a:r>
            <a:r>
              <a:rPr lang="en-US" dirty="0" smtClean="0">
                <a:latin typeface="+mj-lt"/>
              </a:rPr>
              <a:t>, -</a:t>
            </a:r>
            <a:r>
              <a:rPr lang="el-GR" dirty="0" smtClean="0">
                <a:latin typeface="+mj-lt"/>
              </a:rPr>
              <a:t>ον</a:t>
            </a:r>
            <a:endParaRPr lang="en-US" dirty="0" smtClean="0">
              <a:latin typeface="+mj-lt"/>
            </a:endParaRPr>
          </a:p>
          <a:p>
            <a:pPr lvl="1" eaLnBrk="1" hangingPunct="1">
              <a:defRPr/>
            </a:pPr>
            <a:r>
              <a:rPr lang="en-US" b="1" dirty="0" smtClean="0">
                <a:latin typeface="+mj-lt"/>
              </a:rPr>
              <a:t>whole, entire</a:t>
            </a:r>
            <a:r>
              <a:rPr lang="en-US" dirty="0" smtClean="0">
                <a:latin typeface="+mj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96787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 autoUpdateAnimBg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Chapter 12 Vocabulary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/>
              <a:t>ὅτε</a:t>
            </a:r>
            <a:r>
              <a:rPr lang="en-US" dirty="0" smtClean="0"/>
              <a:t>              </a:t>
            </a:r>
          </a:p>
          <a:p>
            <a:pPr lvl="1" eaLnBrk="1" hangingPunct="1">
              <a:defRPr/>
            </a:pPr>
            <a:r>
              <a:rPr lang="en-US" b="1" dirty="0" smtClean="0"/>
              <a:t>when</a:t>
            </a:r>
            <a:r>
              <a:rPr lang="en-US" dirty="0" smtClean="0"/>
              <a:t> </a:t>
            </a:r>
            <a:endParaRPr lang="en-US" dirty="0"/>
          </a:p>
          <a:p>
            <a:pPr eaLnBrk="1" hangingPunct="1">
              <a:defRPr/>
            </a:pPr>
            <a:r>
              <a:rPr lang="el-GR" dirty="0" smtClean="0"/>
              <a:t>σύν</a:t>
            </a:r>
            <a:endParaRPr lang="en-US" dirty="0" smtClean="0"/>
          </a:p>
          <a:p>
            <a:pPr lvl="1" eaLnBrk="1" hangingPunct="1">
              <a:defRPr/>
            </a:pPr>
            <a:r>
              <a:rPr lang="en-US" b="1" dirty="0" smtClean="0"/>
              <a:t>with</a:t>
            </a:r>
            <a:r>
              <a:rPr lang="en-US" dirty="0" smtClean="0"/>
              <a:t> </a:t>
            </a:r>
            <a:endParaRPr lang="en-US" dirty="0"/>
          </a:p>
          <a:p>
            <a:pPr eaLnBrk="1" hangingPunct="1"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40384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/>
              <a:t>Chapter 13  Vocabulary</a:t>
            </a:r>
            <a:r>
              <a:rPr lang="en-US" smtClean="0"/>
              <a:t> 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371600"/>
            <a:ext cx="7772400" cy="5486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latin typeface="+mj-lt"/>
              </a:rPr>
              <a:t>ἀνήρ</a:t>
            </a:r>
            <a:r>
              <a:rPr lang="en-US" dirty="0" smtClean="0">
                <a:latin typeface="+mj-lt"/>
              </a:rPr>
              <a:t>,  </a:t>
            </a:r>
            <a:r>
              <a:rPr lang="el-GR" dirty="0" smtClean="0">
                <a:latin typeface="+mj-lt"/>
              </a:rPr>
              <a:t>ἀνδρός</a:t>
            </a:r>
            <a:r>
              <a:rPr lang="en-US" dirty="0" smtClean="0">
                <a:latin typeface="+mj-lt"/>
              </a:rPr>
              <a:t>,  </a:t>
            </a:r>
            <a:r>
              <a:rPr lang="el-GR" dirty="0" smtClean="0">
                <a:latin typeface="+mj-lt"/>
              </a:rPr>
              <a:t>ὁ</a:t>
            </a:r>
            <a:r>
              <a:rPr lang="en-US" dirty="0" smtClean="0">
                <a:latin typeface="+mj-lt"/>
              </a:rPr>
              <a:t>              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3200" dirty="0" smtClean="0">
                <a:latin typeface="+mj-lt"/>
              </a:rPr>
              <a:t>man, husband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latin typeface="+mj-lt"/>
              </a:rPr>
              <a:t>βασιλεύς</a:t>
            </a:r>
            <a:r>
              <a:rPr lang="en-US" dirty="0" smtClean="0">
                <a:latin typeface="+mj-lt"/>
              </a:rPr>
              <a:t>,  -</a:t>
            </a:r>
            <a:r>
              <a:rPr lang="el-GR" dirty="0" smtClean="0">
                <a:latin typeface="+mj-lt"/>
              </a:rPr>
              <a:t>ἐως</a:t>
            </a:r>
            <a:r>
              <a:rPr lang="en-US" dirty="0" smtClean="0">
                <a:latin typeface="+mj-lt"/>
              </a:rPr>
              <a:t>, </a:t>
            </a:r>
            <a:r>
              <a:rPr lang="el-GR" dirty="0" smtClean="0">
                <a:latin typeface="+mj-lt"/>
              </a:rPr>
              <a:t>ὁ </a:t>
            </a:r>
            <a:r>
              <a:rPr lang="en-US" dirty="0" smtClean="0">
                <a:latin typeface="+mj-lt"/>
              </a:rPr>
              <a:t>            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3200" dirty="0" smtClean="0">
                <a:latin typeface="+mj-lt"/>
              </a:rPr>
              <a:t>king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latin typeface="+mj-lt"/>
              </a:rPr>
              <a:t>δύναμις</a:t>
            </a:r>
            <a:r>
              <a:rPr lang="en-US" dirty="0" smtClean="0">
                <a:latin typeface="+mj-lt"/>
              </a:rPr>
              <a:t>,  -</a:t>
            </a:r>
            <a:r>
              <a:rPr lang="el-GR" dirty="0" smtClean="0">
                <a:latin typeface="+mj-lt"/>
              </a:rPr>
              <a:t>εως</a:t>
            </a:r>
            <a:r>
              <a:rPr lang="en-US" dirty="0" smtClean="0">
                <a:latin typeface="+mj-lt"/>
              </a:rPr>
              <a:t>,  </a:t>
            </a:r>
            <a:r>
              <a:rPr lang="el-GR" dirty="0" smtClean="0">
                <a:latin typeface="+mj-lt"/>
              </a:rPr>
              <a:t>ἡ </a:t>
            </a:r>
            <a:r>
              <a:rPr lang="en-US" dirty="0" smtClean="0">
                <a:latin typeface="+mj-lt"/>
              </a:rPr>
              <a:t>            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3200" dirty="0" smtClean="0">
                <a:latin typeface="+mj-lt"/>
              </a:rPr>
              <a:t>power, miracle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latin typeface="+mj-lt"/>
              </a:rPr>
              <a:t>ὄνομα</a:t>
            </a:r>
            <a:r>
              <a:rPr lang="en-US" dirty="0" smtClean="0">
                <a:latin typeface="+mj-lt"/>
              </a:rPr>
              <a:t>, -</a:t>
            </a:r>
            <a:r>
              <a:rPr lang="el-GR" dirty="0" smtClean="0">
                <a:latin typeface="+mj-lt"/>
              </a:rPr>
              <a:t>ματος</a:t>
            </a:r>
            <a:r>
              <a:rPr lang="en-US" dirty="0" smtClean="0">
                <a:latin typeface="+mj-lt"/>
              </a:rPr>
              <a:t>,  </a:t>
            </a:r>
            <a:r>
              <a:rPr lang="el-GR" dirty="0" smtClean="0">
                <a:latin typeface="+mj-lt"/>
              </a:rPr>
              <a:t>τό</a:t>
            </a:r>
            <a:r>
              <a:rPr lang="en-US" dirty="0" smtClean="0">
                <a:latin typeface="+mj-lt"/>
              </a:rPr>
              <a:t>            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3200" dirty="0" smtClean="0">
                <a:latin typeface="+mj-lt"/>
              </a:rPr>
              <a:t>name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latin typeface="+mj-lt"/>
              </a:rPr>
              <a:t>πᾶς</a:t>
            </a:r>
            <a:r>
              <a:rPr lang="en-US" dirty="0" smtClean="0">
                <a:latin typeface="+mj-lt"/>
              </a:rPr>
              <a:t>,  </a:t>
            </a:r>
            <a:r>
              <a:rPr lang="el-GR" dirty="0" smtClean="0">
                <a:latin typeface="+mj-lt"/>
              </a:rPr>
              <a:t>πᾶσα</a:t>
            </a:r>
            <a:r>
              <a:rPr lang="en-US" dirty="0" smtClean="0">
                <a:latin typeface="+mj-lt"/>
              </a:rPr>
              <a:t>,  </a:t>
            </a:r>
            <a:r>
              <a:rPr lang="el-GR" dirty="0" smtClean="0">
                <a:latin typeface="+mj-lt"/>
              </a:rPr>
              <a:t>πᾶν</a:t>
            </a:r>
            <a:r>
              <a:rPr lang="en-US" dirty="0" smtClean="0">
                <a:latin typeface="+mj-lt"/>
              </a:rPr>
              <a:t>              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3200" dirty="0" smtClean="0">
                <a:latin typeface="+mj-lt"/>
              </a:rPr>
              <a:t>each, every, all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0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0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04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04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04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04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 build="p" bldLvl="5" autoUpdateAnimBg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b="1" smtClean="0"/>
              <a:t>Chapter 13  Vocabulary </a:t>
            </a:r>
            <a:r>
              <a:rPr lang="en-US" smtClean="0"/>
              <a:t> 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295400"/>
            <a:ext cx="7772400" cy="5410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latin typeface="+mj-lt"/>
              </a:rPr>
              <a:t>πατήρ</a:t>
            </a:r>
            <a:r>
              <a:rPr lang="en-US" dirty="0" smtClean="0">
                <a:latin typeface="+mj-lt"/>
              </a:rPr>
              <a:t>,  </a:t>
            </a:r>
            <a:r>
              <a:rPr lang="el-GR" dirty="0" smtClean="0">
                <a:latin typeface="+mj-lt"/>
              </a:rPr>
              <a:t>πατρός</a:t>
            </a:r>
            <a:r>
              <a:rPr lang="en-US" dirty="0" smtClean="0">
                <a:latin typeface="+mj-lt"/>
              </a:rPr>
              <a:t>,  </a:t>
            </a:r>
            <a:r>
              <a:rPr lang="el-GR" dirty="0" smtClean="0">
                <a:latin typeface="+mj-lt"/>
              </a:rPr>
              <a:t>ὁ </a:t>
            </a:r>
            <a:r>
              <a:rPr lang="en-US" dirty="0" smtClean="0">
                <a:latin typeface="+mj-lt"/>
              </a:rPr>
              <a:t>        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3200" dirty="0" smtClean="0">
                <a:latin typeface="+mj-lt"/>
              </a:rPr>
              <a:t>father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latin typeface="+mj-lt"/>
              </a:rPr>
              <a:t>πιστις</a:t>
            </a:r>
            <a:r>
              <a:rPr lang="en-US" dirty="0" smtClean="0">
                <a:latin typeface="+mj-lt"/>
              </a:rPr>
              <a:t>,  </a:t>
            </a:r>
            <a:r>
              <a:rPr lang="el-GR" dirty="0" smtClean="0">
                <a:latin typeface="+mj-lt"/>
              </a:rPr>
              <a:t>πίστεως</a:t>
            </a:r>
            <a:r>
              <a:rPr lang="en-US" dirty="0" smtClean="0">
                <a:latin typeface="+mj-lt"/>
              </a:rPr>
              <a:t>,  </a:t>
            </a:r>
            <a:r>
              <a:rPr lang="el-GR" dirty="0" smtClean="0">
                <a:latin typeface="+mj-lt"/>
              </a:rPr>
              <a:t>ἡ</a:t>
            </a:r>
            <a:r>
              <a:rPr lang="en-US" dirty="0" smtClean="0">
                <a:latin typeface="+mj-lt"/>
              </a:rPr>
              <a:t>     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3200" dirty="0" smtClean="0">
                <a:latin typeface="+mj-lt"/>
              </a:rPr>
              <a:t>faith, belief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latin typeface="+mj-lt"/>
              </a:rPr>
              <a:t>πνεῦμα</a:t>
            </a:r>
            <a:r>
              <a:rPr lang="en-US" dirty="0" smtClean="0">
                <a:latin typeface="+mj-lt"/>
              </a:rPr>
              <a:t>,  -</a:t>
            </a:r>
            <a:r>
              <a:rPr lang="el-GR" dirty="0" smtClean="0">
                <a:latin typeface="+mj-lt"/>
              </a:rPr>
              <a:t>ατος</a:t>
            </a:r>
            <a:r>
              <a:rPr lang="en-US" dirty="0" smtClean="0">
                <a:latin typeface="+mj-lt"/>
              </a:rPr>
              <a:t>, </a:t>
            </a:r>
            <a:r>
              <a:rPr lang="el-GR" dirty="0" smtClean="0">
                <a:latin typeface="+mj-lt"/>
              </a:rPr>
              <a:t>τό </a:t>
            </a:r>
            <a:r>
              <a:rPr lang="en-US" dirty="0" smtClean="0">
                <a:latin typeface="+mj-lt"/>
              </a:rPr>
              <a:t>        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3200" dirty="0" smtClean="0">
                <a:latin typeface="+mj-lt"/>
              </a:rPr>
              <a:t>spirit, wind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latin typeface="+mj-lt"/>
              </a:rPr>
              <a:t>σάρξ</a:t>
            </a:r>
            <a:r>
              <a:rPr lang="en-US" dirty="0" smtClean="0">
                <a:latin typeface="+mj-lt"/>
              </a:rPr>
              <a:t>,  </a:t>
            </a:r>
            <a:r>
              <a:rPr lang="el-GR" dirty="0" smtClean="0">
                <a:latin typeface="+mj-lt"/>
              </a:rPr>
              <a:t>σαρκός</a:t>
            </a:r>
            <a:r>
              <a:rPr lang="en-US" dirty="0" smtClean="0">
                <a:latin typeface="+mj-lt"/>
              </a:rPr>
              <a:t>,  </a:t>
            </a:r>
            <a:r>
              <a:rPr lang="el-GR" dirty="0" smtClean="0">
                <a:latin typeface="+mj-lt"/>
              </a:rPr>
              <a:t>ἡ </a:t>
            </a:r>
            <a:r>
              <a:rPr lang="en-US" dirty="0" smtClean="0">
                <a:latin typeface="+mj-lt"/>
              </a:rPr>
              <a:t>         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3200" dirty="0" smtClean="0">
                <a:latin typeface="+mj-lt"/>
              </a:rPr>
              <a:t>flesh, body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latin typeface="+mj-lt"/>
              </a:rPr>
              <a:t>χάρις</a:t>
            </a:r>
            <a:r>
              <a:rPr lang="en-US" dirty="0" smtClean="0">
                <a:latin typeface="+mj-lt"/>
              </a:rPr>
              <a:t>,  -</a:t>
            </a:r>
            <a:r>
              <a:rPr lang="el-GR" dirty="0" smtClean="0">
                <a:latin typeface="+mj-lt"/>
              </a:rPr>
              <a:t>ιτος</a:t>
            </a:r>
            <a:r>
              <a:rPr lang="en-US" dirty="0" smtClean="0">
                <a:latin typeface="+mj-lt"/>
              </a:rPr>
              <a:t>,  </a:t>
            </a:r>
            <a:r>
              <a:rPr lang="el-GR" dirty="0" smtClean="0">
                <a:latin typeface="+mj-lt"/>
              </a:rPr>
              <a:t>ἡ</a:t>
            </a:r>
            <a:r>
              <a:rPr lang="en-US" dirty="0" smtClean="0">
                <a:latin typeface="+mj-lt"/>
              </a:rPr>
              <a:t>             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3200" dirty="0" smtClean="0">
                <a:latin typeface="+mj-lt"/>
              </a:rPr>
              <a:t>grace, kindness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1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1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1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1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14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14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 build="p" bldLvl="5" autoUpdateAnimBg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/>
              <a:t>Aorist Bad Boys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41475"/>
            <a:ext cx="7772400" cy="4759325"/>
          </a:xfrm>
        </p:spPr>
        <p:txBody>
          <a:bodyPr/>
          <a:lstStyle/>
          <a:p>
            <a:pPr eaLnBrk="1" hangingPunct="1">
              <a:defRPr/>
            </a:pPr>
            <a:r>
              <a:rPr lang="el-GR" dirty="0" smtClean="0">
                <a:latin typeface="+mj-lt"/>
              </a:rPr>
              <a:t>ἔσχον</a:t>
            </a:r>
            <a:r>
              <a:rPr lang="en-US" dirty="0" smtClean="0">
                <a:latin typeface="+mj-lt"/>
              </a:rPr>
              <a:t> </a:t>
            </a:r>
          </a:p>
          <a:p>
            <a:pPr eaLnBrk="1" hangingPunct="1">
              <a:defRPr/>
            </a:pPr>
            <a:r>
              <a:rPr lang="el-GR" dirty="0" smtClean="0">
                <a:latin typeface="+mj-lt"/>
              </a:rPr>
              <a:t>ἔχω </a:t>
            </a:r>
            <a:r>
              <a:rPr lang="en-US" b="1" dirty="0" smtClean="0">
                <a:latin typeface="+mj-lt"/>
              </a:rPr>
              <a:t>( I had) </a:t>
            </a:r>
            <a:r>
              <a:rPr lang="en-US" dirty="0" smtClean="0">
                <a:latin typeface="+mj-lt"/>
              </a:rPr>
              <a:t> </a:t>
            </a:r>
          </a:p>
          <a:p>
            <a:pPr eaLnBrk="1" hangingPunct="1">
              <a:defRPr/>
            </a:pPr>
            <a:r>
              <a:rPr lang="el-GR" dirty="0" smtClean="0">
                <a:latin typeface="+mj-lt"/>
              </a:rPr>
              <a:t>ἦλθον</a:t>
            </a:r>
            <a:r>
              <a:rPr lang="en-US" dirty="0" smtClean="0">
                <a:latin typeface="+mj-lt"/>
              </a:rPr>
              <a:t> </a:t>
            </a:r>
          </a:p>
          <a:p>
            <a:pPr eaLnBrk="1" hangingPunct="1">
              <a:defRPr/>
            </a:pPr>
            <a:r>
              <a:rPr lang="el-GR" dirty="0" smtClean="0">
                <a:latin typeface="+mj-lt"/>
              </a:rPr>
              <a:t>ἔρχομαι </a:t>
            </a:r>
            <a:r>
              <a:rPr lang="en-US" b="1" dirty="0" smtClean="0">
                <a:latin typeface="+mj-lt"/>
              </a:rPr>
              <a:t>(I came, went)</a:t>
            </a:r>
          </a:p>
          <a:p>
            <a:pPr eaLnBrk="1" hangingPunct="1">
              <a:defRPr/>
            </a:pPr>
            <a:r>
              <a:rPr lang="el-GR" dirty="0" smtClean="0">
                <a:latin typeface="+mj-lt"/>
              </a:rPr>
              <a:t>εἶπον  </a:t>
            </a:r>
            <a:r>
              <a:rPr lang="en-US" dirty="0" smtClean="0">
                <a:latin typeface="+mj-lt"/>
              </a:rPr>
              <a:t> </a:t>
            </a:r>
          </a:p>
          <a:p>
            <a:pPr eaLnBrk="1" hangingPunct="1">
              <a:defRPr/>
            </a:pPr>
            <a:r>
              <a:rPr lang="el-GR" dirty="0" smtClean="0">
                <a:latin typeface="+mj-lt"/>
              </a:rPr>
              <a:t>λέγω </a:t>
            </a:r>
            <a:r>
              <a:rPr lang="en-US" b="1" dirty="0" smtClean="0">
                <a:latin typeface="+mj-lt"/>
              </a:rPr>
              <a:t>(I said) </a:t>
            </a:r>
            <a:r>
              <a:rPr lang="en-US" dirty="0" smtClean="0">
                <a:latin typeface="+mj-lt"/>
              </a:rPr>
              <a:t> </a:t>
            </a:r>
          </a:p>
          <a:p>
            <a:pPr eaLnBrk="1" hangingPunct="1">
              <a:defRPr/>
            </a:pPr>
            <a:r>
              <a:rPr lang="el-GR" dirty="0" smtClean="0">
                <a:latin typeface="+mj-lt"/>
              </a:rPr>
              <a:t>ἀπῆλθον </a:t>
            </a:r>
            <a:r>
              <a:rPr lang="en-US" dirty="0" smtClean="0">
                <a:latin typeface="+mj-lt"/>
              </a:rPr>
              <a:t> </a:t>
            </a:r>
          </a:p>
          <a:p>
            <a:pPr eaLnBrk="1" hangingPunct="1">
              <a:defRPr/>
            </a:pPr>
            <a:r>
              <a:rPr lang="el-GR" dirty="0" smtClean="0">
                <a:latin typeface="+mj-lt"/>
              </a:rPr>
              <a:t>ἀπέρχομαι </a:t>
            </a:r>
            <a:r>
              <a:rPr lang="en-US" b="1" dirty="0" smtClean="0">
                <a:latin typeface="+mj-lt"/>
              </a:rPr>
              <a:t>(I departed)</a:t>
            </a:r>
          </a:p>
          <a:p>
            <a:pPr eaLnBrk="1" hangingPunct="1"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9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9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9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9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98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98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5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 </a:t>
            </a:r>
            <a:r>
              <a:rPr lang="en-US" altLang="en-US" b="1" smtClean="0">
                <a:latin typeface="Times New Roman" pitchFamily="18" charset="0"/>
              </a:rPr>
              <a:t>Person Personal Pronoun Chant</a:t>
            </a:r>
          </a:p>
        </p:txBody>
      </p:sp>
      <p:sp>
        <p:nvSpPr>
          <p:cNvPr id="4505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b="1" dirty="0" smtClean="0">
                <a:latin typeface="Times New Roman" pitchFamily="18" charset="0"/>
                <a:cs typeface="Times New Roman" pitchFamily="18" charset="0"/>
              </a:rPr>
              <a:t>         Singular                          Plural</a:t>
            </a:r>
          </a:p>
          <a:p>
            <a:pPr eaLnBrk="1" hangingPunct="1"/>
            <a:r>
              <a:rPr lang="en-US" altLang="en-US" b="1" dirty="0" smtClean="0">
                <a:latin typeface="Times New Roman" pitchFamily="18" charset="0"/>
                <a:cs typeface="Times New Roman" pitchFamily="18" charset="0"/>
              </a:rPr>
              <a:t>Nom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.   </a:t>
            </a:r>
            <a:r>
              <a:rPr lang="el-GR" altLang="en-US" dirty="0" smtClean="0">
                <a:latin typeface="Times New Roman" pitchFamily="18" charset="0"/>
                <a:cs typeface="Times New Roman" pitchFamily="18" charset="0"/>
              </a:rPr>
              <a:t>ἐγώ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l-GR" alt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l-GR" altLang="en-US" dirty="0" smtClean="0">
                <a:latin typeface="Times New Roman" pitchFamily="18" charset="0"/>
                <a:cs typeface="Times New Roman" pitchFamily="18" charset="0"/>
              </a:rPr>
              <a:t>σύ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l-GR" altLang="en-US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   	</a:t>
            </a:r>
            <a:r>
              <a:rPr lang="el-GR" altLang="en-US" dirty="0" smtClean="0">
                <a:latin typeface="Times New Roman" pitchFamily="18" charset="0"/>
                <a:cs typeface="Times New Roman" pitchFamily="18" charset="0"/>
              </a:rPr>
              <a:t>ἡμεῖς</a:t>
            </a:r>
          </a:p>
          <a:p>
            <a:pPr eaLnBrk="1" hangingPunct="1"/>
            <a:r>
              <a:rPr lang="en-US" altLang="en-US" b="1" dirty="0" smtClean="0">
                <a:latin typeface="Times New Roman" pitchFamily="18" charset="0"/>
                <a:cs typeface="Times New Roman" pitchFamily="18" charset="0"/>
              </a:rPr>
              <a:t>Gen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.    </a:t>
            </a:r>
            <a:r>
              <a:rPr lang="el-GR" altLang="en-US" dirty="0" smtClean="0">
                <a:latin typeface="Times New Roman" pitchFamily="18" charset="0"/>
                <a:cs typeface="Times New Roman" pitchFamily="18" charset="0"/>
              </a:rPr>
              <a:t>μου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l-GR" altLang="en-US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l-GR" altLang="en-US" dirty="0" smtClean="0">
                <a:latin typeface="Times New Roman" pitchFamily="18" charset="0"/>
                <a:cs typeface="Times New Roman" pitchFamily="18" charset="0"/>
              </a:rPr>
              <a:t>σου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         	</a:t>
            </a:r>
            <a:r>
              <a:rPr lang="el-GR" altLang="en-US" dirty="0" smtClean="0">
                <a:latin typeface="Times New Roman" pitchFamily="18" charset="0"/>
                <a:cs typeface="Times New Roman" pitchFamily="18" charset="0"/>
              </a:rPr>
              <a:t>ἡμῶν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alt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altLang="en-US" b="1" dirty="0" smtClean="0">
                <a:latin typeface="Times New Roman" pitchFamily="18" charset="0"/>
                <a:cs typeface="Times New Roman" pitchFamily="18" charset="0"/>
              </a:rPr>
              <a:t>Dat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.     </a:t>
            </a:r>
            <a:r>
              <a:rPr lang="el-GR" altLang="en-US" dirty="0" smtClean="0">
                <a:latin typeface="Times New Roman" pitchFamily="18" charset="0"/>
                <a:cs typeface="Times New Roman" pitchFamily="18" charset="0"/>
              </a:rPr>
              <a:t>μοι 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l-GR" alt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l-GR" altLang="en-US" dirty="0" smtClean="0">
                <a:latin typeface="Times New Roman" pitchFamily="18" charset="0"/>
                <a:cs typeface="Times New Roman" pitchFamily="18" charset="0"/>
              </a:rPr>
              <a:t>σοι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           	</a:t>
            </a:r>
            <a:r>
              <a:rPr lang="el-GR" altLang="en-US" dirty="0" smtClean="0">
                <a:latin typeface="Times New Roman" pitchFamily="18" charset="0"/>
                <a:cs typeface="Times New Roman" pitchFamily="18" charset="0"/>
              </a:rPr>
              <a:t>ἡμῖν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   </a:t>
            </a:r>
            <a:br>
              <a:rPr lang="en-US" alt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altLang="en-US" b="1" dirty="0" smtClean="0">
                <a:latin typeface="Times New Roman" pitchFamily="18" charset="0"/>
                <a:cs typeface="Times New Roman" pitchFamily="18" charset="0"/>
              </a:rPr>
              <a:t>Acc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.     </a:t>
            </a:r>
            <a:r>
              <a:rPr lang="el-GR" altLang="en-US" dirty="0" smtClean="0">
                <a:latin typeface="Times New Roman" pitchFamily="18" charset="0"/>
                <a:cs typeface="Times New Roman" pitchFamily="18" charset="0"/>
              </a:rPr>
              <a:t>με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l-GR" altLang="en-US" dirty="0" smtClean="0">
                <a:latin typeface="Times New Roman" pitchFamily="18" charset="0"/>
                <a:cs typeface="Times New Roman" pitchFamily="18" charset="0"/>
              </a:rPr>
              <a:t>σε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            	</a:t>
            </a:r>
            <a:r>
              <a:rPr lang="el-GR" altLang="en-US" dirty="0" smtClean="0">
                <a:latin typeface="Times New Roman" pitchFamily="18" charset="0"/>
                <a:cs typeface="Times New Roman" pitchFamily="18" charset="0"/>
              </a:rPr>
              <a:t>ἡμάς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eaLnBrk="1" hangingPunct="1"/>
            <a:r>
              <a:rPr lang="el-GR" altLang="en-US" dirty="0" smtClean="0">
                <a:latin typeface="Times New Roman" pitchFamily="18" charset="0"/>
                <a:cs typeface="Times New Roman" pitchFamily="18" charset="0"/>
              </a:rPr>
              <a:t>αὐτός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l-GR" altLang="en-US" dirty="0" smtClean="0">
                <a:latin typeface="Times New Roman" pitchFamily="18" charset="0"/>
                <a:cs typeface="Times New Roman" pitchFamily="18" charset="0"/>
              </a:rPr>
              <a:t>αὐτη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l-GR" altLang="en-US" dirty="0" smtClean="0">
                <a:latin typeface="Times New Roman" pitchFamily="18" charset="0"/>
                <a:cs typeface="Times New Roman" pitchFamily="18" charset="0"/>
              </a:rPr>
              <a:t>αὐτό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(he, she, it)</a:t>
            </a:r>
          </a:p>
        </p:txBody>
      </p:sp>
    </p:spTree>
    <p:extLst>
      <p:ext uri="{BB962C8B-B14F-4D97-AF65-F5344CB8AC3E}">
        <p14:creationId xmlns:p14="http://schemas.microsoft.com/office/powerpoint/2010/main" val="699204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Aorist Bad Boys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latin typeface="Greekth" pitchFamily="18" charset="0"/>
              </a:rPr>
              <a:t>ἔγνων </a:t>
            </a:r>
            <a:r>
              <a:rPr lang="en-US" dirty="0" smtClean="0">
                <a:latin typeface="Greekth" pitchFamily="18" charset="0"/>
              </a:rPr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latin typeface="Greekth" pitchFamily="18" charset="0"/>
              </a:rPr>
              <a:t>γινώσκω </a:t>
            </a:r>
            <a:r>
              <a:rPr lang="en-US" b="1" dirty="0" smtClean="0"/>
              <a:t>(I knew)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latin typeface="Greekth" pitchFamily="18" charset="0"/>
              </a:rPr>
              <a:t>ἔλαβον </a:t>
            </a:r>
            <a:r>
              <a:rPr lang="en-US" dirty="0" smtClean="0">
                <a:latin typeface="Greekth" pitchFamily="18" charset="0"/>
              </a:rPr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latin typeface="Greekth" pitchFamily="18" charset="0"/>
              </a:rPr>
              <a:t>λαμβάνω  </a:t>
            </a:r>
            <a:r>
              <a:rPr lang="en-US" b="1" dirty="0" smtClean="0"/>
              <a:t>(I took)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>
                <a:latin typeface="Greekth" pitchFamily="18" charset="0"/>
              </a:rPr>
              <a:t>ε</a:t>
            </a:r>
            <a:r>
              <a:rPr lang="el-GR" dirty="0" smtClean="0">
                <a:latin typeface="Greekth" pitchFamily="18" charset="0"/>
              </a:rPr>
              <a:t>ἶδον </a:t>
            </a:r>
            <a:r>
              <a:rPr lang="en-US" dirty="0" smtClean="0">
                <a:latin typeface="Greekth" pitchFamily="18" charset="0"/>
              </a:rPr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latin typeface="Greekth" pitchFamily="18" charset="0"/>
              </a:rPr>
              <a:t>βλέπω  </a:t>
            </a:r>
            <a:r>
              <a:rPr lang="en-US" b="1" dirty="0" smtClean="0"/>
              <a:t>(I saw)</a:t>
            </a:r>
            <a:r>
              <a:rPr lang="en-US" dirty="0" smtClean="0"/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latin typeface="Greekth" pitchFamily="18" charset="0"/>
              </a:rPr>
              <a:t>ἀπῆλθον </a:t>
            </a:r>
            <a:r>
              <a:rPr lang="en-US" dirty="0" smtClean="0">
                <a:latin typeface="Greekth" pitchFamily="18" charset="0"/>
              </a:rPr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latin typeface="Greekth" pitchFamily="18" charset="0"/>
              </a:rPr>
              <a:t>ἀπέρχομαι </a:t>
            </a:r>
            <a:r>
              <a:rPr lang="en-US" b="1" dirty="0" smtClean="0"/>
              <a:t>(I departed)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1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1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1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1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19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19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3" grpId="0" build="p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/>
              <a:t>Aorist Bad Boys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7772400" cy="5638800"/>
          </a:xfrm>
        </p:spPr>
        <p:txBody>
          <a:bodyPr/>
          <a:lstStyle/>
          <a:p>
            <a:pPr eaLnBrk="1" hangingPunct="1">
              <a:defRPr/>
            </a:pPr>
            <a:r>
              <a:rPr lang="el-GR" dirty="0" smtClean="0">
                <a:latin typeface="+mj-lt"/>
              </a:rPr>
              <a:t>εἰσῆλθον  </a:t>
            </a:r>
            <a:r>
              <a:rPr lang="en-US" dirty="0" smtClean="0">
                <a:latin typeface="+mj-lt"/>
              </a:rPr>
              <a:t> </a:t>
            </a:r>
          </a:p>
          <a:p>
            <a:pPr eaLnBrk="1" hangingPunct="1">
              <a:defRPr/>
            </a:pPr>
            <a:r>
              <a:rPr lang="el-GR" dirty="0">
                <a:latin typeface="+mj-lt"/>
              </a:rPr>
              <a:t>ε</a:t>
            </a:r>
            <a:r>
              <a:rPr lang="el-GR" dirty="0" smtClean="0">
                <a:latin typeface="+mj-lt"/>
              </a:rPr>
              <a:t>ἰσέρχομαι </a:t>
            </a:r>
            <a:r>
              <a:rPr lang="en-US" b="1" dirty="0" smtClean="0">
                <a:latin typeface="+mj-lt"/>
              </a:rPr>
              <a:t>(I entered)</a:t>
            </a:r>
          </a:p>
          <a:p>
            <a:pPr eaLnBrk="1" hangingPunct="1">
              <a:defRPr/>
            </a:pPr>
            <a:r>
              <a:rPr lang="el-GR" dirty="0" smtClean="0">
                <a:latin typeface="+mj-lt"/>
              </a:rPr>
              <a:t>ἐξῆλθον </a:t>
            </a:r>
            <a:r>
              <a:rPr lang="en-US" dirty="0" smtClean="0">
                <a:latin typeface="+mj-lt"/>
              </a:rPr>
              <a:t> </a:t>
            </a:r>
          </a:p>
          <a:p>
            <a:pPr eaLnBrk="1" hangingPunct="1">
              <a:defRPr/>
            </a:pPr>
            <a:r>
              <a:rPr lang="el-GR" dirty="0" smtClean="0">
                <a:latin typeface="+mj-lt"/>
              </a:rPr>
              <a:t>ἐξέρχομαι </a:t>
            </a:r>
            <a:r>
              <a:rPr lang="en-US" b="1" dirty="0" smtClean="0">
                <a:latin typeface="+mj-lt"/>
              </a:rPr>
              <a:t>(I went out)</a:t>
            </a:r>
            <a:r>
              <a:rPr lang="en-US" dirty="0" smtClean="0">
                <a:latin typeface="+mj-lt"/>
              </a:rPr>
              <a:t> </a:t>
            </a:r>
          </a:p>
          <a:p>
            <a:pPr eaLnBrk="1" hangingPunct="1">
              <a:defRPr/>
            </a:pPr>
            <a:r>
              <a:rPr lang="el-GR" dirty="0" smtClean="0">
                <a:latin typeface="+mj-lt"/>
              </a:rPr>
              <a:t>ἀπέθανον </a:t>
            </a:r>
            <a:r>
              <a:rPr lang="en-US" dirty="0" smtClean="0">
                <a:latin typeface="+mj-lt"/>
              </a:rPr>
              <a:t> </a:t>
            </a:r>
          </a:p>
          <a:p>
            <a:pPr eaLnBrk="1" hangingPunct="1">
              <a:defRPr/>
            </a:pPr>
            <a:r>
              <a:rPr lang="el-GR" dirty="0" smtClean="0">
                <a:latin typeface="+mj-lt"/>
              </a:rPr>
              <a:t>ἀποθνῄσκω </a:t>
            </a:r>
            <a:r>
              <a:rPr lang="en-US" dirty="0" smtClean="0">
                <a:latin typeface="+mj-lt"/>
              </a:rPr>
              <a:t> </a:t>
            </a:r>
            <a:r>
              <a:rPr lang="en-US" b="1" dirty="0" smtClean="0">
                <a:latin typeface="+mj-lt"/>
              </a:rPr>
              <a:t>(I died)</a:t>
            </a:r>
            <a:r>
              <a:rPr lang="en-US" dirty="0" smtClean="0">
                <a:latin typeface="+mj-lt"/>
              </a:rPr>
              <a:t> </a:t>
            </a:r>
          </a:p>
          <a:p>
            <a:pPr eaLnBrk="1" hangingPunct="1">
              <a:defRPr/>
            </a:pPr>
            <a:r>
              <a:rPr lang="el-GR" dirty="0" smtClean="0">
                <a:latin typeface="+mj-lt"/>
              </a:rPr>
              <a:t>εὗρον  </a:t>
            </a:r>
            <a:r>
              <a:rPr lang="en-US" dirty="0" smtClean="0">
                <a:latin typeface="+mj-lt"/>
              </a:rPr>
              <a:t> </a:t>
            </a:r>
          </a:p>
          <a:p>
            <a:pPr eaLnBrk="1" hangingPunct="1">
              <a:defRPr/>
            </a:pPr>
            <a:r>
              <a:rPr lang="el-GR" dirty="0" smtClean="0">
                <a:latin typeface="+mj-lt"/>
              </a:rPr>
              <a:t>εὑρίσκω  </a:t>
            </a:r>
            <a:r>
              <a:rPr lang="en-US" b="1" dirty="0" smtClean="0">
                <a:latin typeface="+mj-lt"/>
              </a:rPr>
              <a:t>(I found)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0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0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0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0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08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08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9" grpId="0" build="p" autoUpdateAnimBg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Aorist Bad Boys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>
                <a:latin typeface="+mj-lt"/>
              </a:rPr>
              <a:t>ἔβαλον </a:t>
            </a:r>
            <a:r>
              <a:rPr lang="en-US" dirty="0" smtClean="0">
                <a:latin typeface="+mj-lt"/>
              </a:rPr>
              <a:t> </a:t>
            </a:r>
          </a:p>
          <a:p>
            <a:pPr eaLnBrk="1" hangingPunct="1">
              <a:defRPr/>
            </a:pPr>
            <a:r>
              <a:rPr lang="el-GR" dirty="0" smtClean="0">
                <a:latin typeface="+mj-lt"/>
              </a:rPr>
              <a:t>βάλλω  </a:t>
            </a:r>
            <a:r>
              <a:rPr lang="en-US" b="1" dirty="0" smtClean="0">
                <a:latin typeface="+mj-lt"/>
              </a:rPr>
              <a:t>(I threw)</a:t>
            </a:r>
            <a:endParaRPr lang="en-US" dirty="0" smtClean="0">
              <a:latin typeface="+mj-lt"/>
            </a:endParaRPr>
          </a:p>
          <a:p>
            <a:pPr eaLnBrk="1" hangingPunct="1"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382000" cy="838200"/>
          </a:xfrm>
        </p:spPr>
        <p:txBody>
          <a:bodyPr/>
          <a:lstStyle/>
          <a:p>
            <a:pPr eaLnBrk="1" hangingPunct="1"/>
            <a:r>
              <a:rPr lang="en-US" altLang="en-US" b="1" smtClean="0"/>
              <a:t>Present Middle/Passive Indicative 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latin typeface="+mj-lt"/>
              </a:rPr>
              <a:t> </a:t>
            </a:r>
            <a:r>
              <a:rPr lang="el-GR" altLang="en-US" dirty="0" smtClean="0">
                <a:latin typeface="+mj-lt"/>
              </a:rPr>
              <a:t>λύομαι</a:t>
            </a:r>
            <a:r>
              <a:rPr lang="en-US" altLang="en-US" dirty="0" smtClean="0">
                <a:latin typeface="+mj-lt"/>
              </a:rPr>
              <a:t>,              </a:t>
            </a:r>
            <a:r>
              <a:rPr lang="el-GR" altLang="en-US" dirty="0" smtClean="0">
                <a:latin typeface="+mj-lt"/>
              </a:rPr>
              <a:t>  </a:t>
            </a:r>
            <a:r>
              <a:rPr lang="en-US" altLang="en-US" dirty="0" smtClean="0">
                <a:latin typeface="+mj-lt"/>
              </a:rPr>
              <a:t> -</a:t>
            </a:r>
            <a:r>
              <a:rPr lang="el-GR" altLang="en-US" dirty="0" smtClean="0">
                <a:latin typeface="+mj-lt"/>
              </a:rPr>
              <a:t>ομεθα</a:t>
            </a:r>
            <a:r>
              <a:rPr lang="en-US" altLang="en-US" dirty="0" smtClean="0">
                <a:latin typeface="+mj-lt"/>
              </a:rPr>
              <a:t> </a:t>
            </a:r>
            <a:br>
              <a:rPr lang="en-US" altLang="en-US" dirty="0" smtClean="0">
                <a:latin typeface="+mj-lt"/>
              </a:rPr>
            </a:br>
            <a:r>
              <a:rPr lang="en-US" altLang="en-US" dirty="0" smtClean="0">
                <a:latin typeface="+mj-lt"/>
              </a:rPr>
              <a:t>           -</a:t>
            </a:r>
            <a:r>
              <a:rPr lang="el-GR" altLang="en-US" dirty="0" smtClean="0">
                <a:latin typeface="+mj-lt"/>
              </a:rPr>
              <a:t>ῃ</a:t>
            </a:r>
            <a:r>
              <a:rPr lang="en-US" altLang="en-US" dirty="0" smtClean="0">
                <a:latin typeface="+mj-lt"/>
              </a:rPr>
              <a:t>,               -</a:t>
            </a:r>
            <a:r>
              <a:rPr lang="el-GR" altLang="en-US" dirty="0" smtClean="0">
                <a:latin typeface="+mj-lt"/>
              </a:rPr>
              <a:t>εσθε</a:t>
            </a:r>
            <a:r>
              <a:rPr lang="en-US" altLang="en-US" dirty="0" smtClean="0">
                <a:latin typeface="+mj-lt"/>
              </a:rPr>
              <a:t> </a:t>
            </a:r>
            <a:br>
              <a:rPr lang="en-US" altLang="en-US" dirty="0" smtClean="0">
                <a:latin typeface="+mj-lt"/>
              </a:rPr>
            </a:br>
            <a:r>
              <a:rPr lang="en-US" altLang="en-US" dirty="0" smtClean="0">
                <a:latin typeface="+mj-lt"/>
              </a:rPr>
              <a:t>           -</a:t>
            </a:r>
            <a:r>
              <a:rPr lang="el-GR" altLang="en-US" dirty="0" smtClean="0">
                <a:latin typeface="+mj-lt"/>
              </a:rPr>
              <a:t>εται</a:t>
            </a:r>
            <a:r>
              <a:rPr lang="en-US" altLang="en-US" dirty="0" smtClean="0">
                <a:latin typeface="+mj-lt"/>
              </a:rPr>
              <a:t>,          -</a:t>
            </a:r>
            <a:r>
              <a:rPr lang="el-GR" altLang="en-US" dirty="0" smtClean="0">
                <a:latin typeface="+mj-lt"/>
              </a:rPr>
              <a:t>ονται</a:t>
            </a:r>
            <a:endParaRPr lang="en-US" altLang="en-US" dirty="0" smtClean="0">
              <a:latin typeface="+mj-lt"/>
            </a:endParaRPr>
          </a:p>
          <a:p>
            <a:pPr eaLnBrk="1" hangingPunct="1"/>
            <a:r>
              <a:rPr lang="en-US" altLang="en-US" dirty="0" smtClean="0">
                <a:latin typeface="+mj-lt"/>
              </a:rPr>
              <a:t>I am loosed/am being loosed</a:t>
            </a:r>
          </a:p>
          <a:p>
            <a:pPr eaLnBrk="1" hangingPunct="1"/>
            <a:r>
              <a:rPr lang="en-US" altLang="en-US" dirty="0" smtClean="0">
                <a:latin typeface="+mj-lt"/>
              </a:rPr>
              <a:t>I loose myself/am loosing [for myself]</a:t>
            </a:r>
          </a:p>
        </p:txBody>
      </p:sp>
    </p:spTree>
    <p:extLst>
      <p:ext uri="{BB962C8B-B14F-4D97-AF65-F5344CB8AC3E}">
        <p14:creationId xmlns:p14="http://schemas.microsoft.com/office/powerpoint/2010/main" val="3365235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Shape of the Future in Greek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>
                <a:latin typeface="+mj-lt"/>
              </a:rPr>
              <a:t>λύσω</a:t>
            </a:r>
            <a:r>
              <a:rPr lang="en-US" dirty="0" smtClean="0">
                <a:latin typeface="+mj-lt"/>
              </a:rPr>
              <a:t> </a:t>
            </a:r>
            <a:r>
              <a:rPr lang="el-GR" dirty="0" smtClean="0">
                <a:latin typeface="+mj-lt"/>
              </a:rPr>
              <a:t>   </a:t>
            </a:r>
            <a:r>
              <a:rPr lang="en-US" dirty="0" smtClean="0">
                <a:latin typeface="+mj-lt"/>
              </a:rPr>
              <a:t>                    </a:t>
            </a:r>
            <a:r>
              <a:rPr lang="el-GR" dirty="0" smtClean="0">
                <a:latin typeface="+mj-lt"/>
              </a:rPr>
              <a:t>λύσομεν</a:t>
            </a:r>
            <a:r>
              <a:rPr lang="en-US" dirty="0" smtClean="0">
                <a:latin typeface="+mj-lt"/>
              </a:rPr>
              <a:t/>
            </a:r>
            <a:br>
              <a:rPr lang="en-US" dirty="0" smtClean="0">
                <a:latin typeface="+mj-lt"/>
              </a:rPr>
            </a:br>
            <a:r>
              <a:rPr lang="en-US" sz="2400" b="1" dirty="0" smtClean="0">
                <a:latin typeface="+mj-lt"/>
              </a:rPr>
              <a:t>I will loose                         We will loose</a:t>
            </a:r>
          </a:p>
          <a:p>
            <a:pPr eaLnBrk="1" hangingPunct="1">
              <a:defRPr/>
            </a:pPr>
            <a:r>
              <a:rPr lang="el-GR" dirty="0" smtClean="0">
                <a:latin typeface="+mj-lt"/>
              </a:rPr>
              <a:t>λύσεις</a:t>
            </a:r>
            <a:r>
              <a:rPr lang="en-US" dirty="0" smtClean="0">
                <a:latin typeface="+mj-lt"/>
              </a:rPr>
              <a:t>    </a:t>
            </a:r>
            <a:r>
              <a:rPr lang="el-GR" dirty="0" smtClean="0">
                <a:latin typeface="+mj-lt"/>
              </a:rPr>
              <a:t>   </a:t>
            </a:r>
            <a:r>
              <a:rPr lang="en-US" dirty="0" smtClean="0">
                <a:latin typeface="+mj-lt"/>
              </a:rPr>
              <a:t>               </a:t>
            </a:r>
            <a:r>
              <a:rPr lang="el-GR" dirty="0" smtClean="0">
                <a:latin typeface="+mj-lt"/>
              </a:rPr>
              <a:t>λύσετε</a:t>
            </a:r>
            <a:r>
              <a:rPr lang="en-US" dirty="0" smtClean="0">
                <a:latin typeface="+mj-lt"/>
              </a:rPr>
              <a:t/>
            </a:r>
            <a:br>
              <a:rPr lang="en-US" dirty="0" smtClean="0">
                <a:latin typeface="+mj-lt"/>
              </a:rPr>
            </a:br>
            <a:r>
              <a:rPr lang="en-US" sz="2400" b="1" dirty="0" smtClean="0">
                <a:latin typeface="+mj-lt"/>
              </a:rPr>
              <a:t>You will loose                    You all will loose</a:t>
            </a:r>
          </a:p>
          <a:p>
            <a:pPr eaLnBrk="1" hangingPunct="1">
              <a:defRPr/>
            </a:pPr>
            <a:r>
              <a:rPr lang="el-GR" dirty="0" smtClean="0">
                <a:latin typeface="+mj-lt"/>
              </a:rPr>
              <a:t>λύσει </a:t>
            </a:r>
            <a:r>
              <a:rPr lang="en-US" dirty="0" smtClean="0">
                <a:latin typeface="+mj-lt"/>
              </a:rPr>
              <a:t>  </a:t>
            </a:r>
            <a:r>
              <a:rPr lang="el-GR" dirty="0" smtClean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                    </a:t>
            </a:r>
            <a:r>
              <a:rPr lang="el-GR" dirty="0" smtClean="0">
                <a:latin typeface="+mj-lt"/>
              </a:rPr>
              <a:t>λύσουσι(ν)</a:t>
            </a:r>
            <a:r>
              <a:rPr lang="en-US" dirty="0" smtClean="0">
                <a:latin typeface="+mj-lt"/>
              </a:rPr>
              <a:t/>
            </a:r>
            <a:br>
              <a:rPr lang="en-US" dirty="0" smtClean="0">
                <a:latin typeface="+mj-lt"/>
              </a:rPr>
            </a:br>
            <a:r>
              <a:rPr lang="en-US" sz="2400" b="1" dirty="0" smtClean="0">
                <a:latin typeface="+mj-lt"/>
              </a:rPr>
              <a:t>S/he/it will loose                They will loose</a:t>
            </a:r>
          </a:p>
          <a:p>
            <a:pPr eaLnBrk="1" hangingPunct="1">
              <a:defRPr/>
            </a:pPr>
            <a:r>
              <a:rPr lang="en-US" sz="2400" b="1" dirty="0" smtClean="0">
                <a:latin typeface="+mj-lt"/>
              </a:rPr>
              <a:t>Chant this one</a:t>
            </a:r>
          </a:p>
        </p:txBody>
      </p:sp>
    </p:spTree>
    <p:extLst>
      <p:ext uri="{BB962C8B-B14F-4D97-AF65-F5344CB8AC3E}">
        <p14:creationId xmlns:p14="http://schemas.microsoft.com/office/powerpoint/2010/main" val="3768943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 autoUpdateAnimBg="0"/>
    </p:bldLst>
  </p:timing>
</p:sld>
</file>

<file path=ppt/theme/theme1.xml><?xml version="1.0" encoding="utf-8"?>
<a:theme xmlns:a="http://schemas.openxmlformats.org/drawingml/2006/main" name="Blue Diagonal">
  <a:themeElements>
    <a:clrScheme name="Blue Diagonal 1">
      <a:dk1>
        <a:srgbClr val="000000"/>
      </a:dk1>
      <a:lt1>
        <a:srgbClr val="FFFFFF"/>
      </a:lt1>
      <a:dk2>
        <a:srgbClr val="0066FF"/>
      </a:dk2>
      <a:lt2>
        <a:srgbClr val="FFFF00"/>
      </a:lt2>
      <a:accent1>
        <a:srgbClr val="00CCCC"/>
      </a:accent1>
      <a:accent2>
        <a:srgbClr val="FF33CC"/>
      </a:accent2>
      <a:accent3>
        <a:srgbClr val="AAB8FF"/>
      </a:accent3>
      <a:accent4>
        <a:srgbClr val="DADADA"/>
      </a:accent4>
      <a:accent5>
        <a:srgbClr val="AAE2E2"/>
      </a:accent5>
      <a:accent6>
        <a:srgbClr val="E72DB9"/>
      </a:accent6>
      <a:hlink>
        <a:srgbClr val="FF4568"/>
      </a:hlink>
      <a:folHlink>
        <a:srgbClr val="CCECFF"/>
      </a:folHlink>
    </a:clrScheme>
    <a:fontScheme name="Blue Diagonal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ue Diagonal 1">
        <a:dk1>
          <a:srgbClr val="000000"/>
        </a:dk1>
        <a:lt1>
          <a:srgbClr val="FFFFFF"/>
        </a:lt1>
        <a:dk2>
          <a:srgbClr val="0066FF"/>
        </a:dk2>
        <a:lt2>
          <a:srgbClr val="FFFF00"/>
        </a:lt2>
        <a:accent1>
          <a:srgbClr val="00CCCC"/>
        </a:accent1>
        <a:accent2>
          <a:srgbClr val="FF33CC"/>
        </a:accent2>
        <a:accent3>
          <a:srgbClr val="AAB8FF"/>
        </a:accent3>
        <a:accent4>
          <a:srgbClr val="DADADA"/>
        </a:accent4>
        <a:accent5>
          <a:srgbClr val="AAE2E2"/>
        </a:accent5>
        <a:accent6>
          <a:srgbClr val="E72DB9"/>
        </a:accent6>
        <a:hlink>
          <a:srgbClr val="FF4568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Diagonal 2">
        <a:dk1>
          <a:srgbClr val="000000"/>
        </a:dk1>
        <a:lt1>
          <a:srgbClr val="9999FF"/>
        </a:lt1>
        <a:dk2>
          <a:srgbClr val="6600FF"/>
        </a:dk2>
        <a:lt2>
          <a:srgbClr val="FFFFFF"/>
        </a:lt2>
        <a:accent1>
          <a:srgbClr val="CCCCFF"/>
        </a:accent1>
        <a:accent2>
          <a:srgbClr val="FF99FF"/>
        </a:accent2>
        <a:accent3>
          <a:srgbClr val="CACAFF"/>
        </a:accent3>
        <a:accent4>
          <a:srgbClr val="000000"/>
        </a:accent4>
        <a:accent5>
          <a:srgbClr val="E2E2FF"/>
        </a:accent5>
        <a:accent6>
          <a:srgbClr val="E78AE7"/>
        </a:accent6>
        <a:hlink>
          <a:srgbClr val="00CC66"/>
        </a:hlink>
        <a:folHlink>
          <a:srgbClr val="CCE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Diagonal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A1A1A1"/>
        </a:accent6>
        <a:hlink>
          <a:srgbClr val="4D4D4D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Diagonal 4">
        <a:dk1>
          <a:srgbClr val="000000"/>
        </a:dk1>
        <a:lt1>
          <a:srgbClr val="FFFFFF"/>
        </a:lt1>
        <a:dk2>
          <a:srgbClr val="990066"/>
        </a:dk2>
        <a:lt2>
          <a:srgbClr val="FFFF00"/>
        </a:lt2>
        <a:accent1>
          <a:srgbClr val="996633"/>
        </a:accent1>
        <a:accent2>
          <a:srgbClr val="CC6600"/>
        </a:accent2>
        <a:accent3>
          <a:srgbClr val="CAAAB8"/>
        </a:accent3>
        <a:accent4>
          <a:srgbClr val="DADADA"/>
        </a:accent4>
        <a:accent5>
          <a:srgbClr val="CAB8AD"/>
        </a:accent5>
        <a:accent6>
          <a:srgbClr val="B95C00"/>
        </a:accent6>
        <a:hlink>
          <a:srgbClr val="999933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Designs\Blue Diagonal.pot</Template>
  <TotalTime>880</TotalTime>
  <Words>1677</Words>
  <Application>Microsoft Office PowerPoint</Application>
  <PresentationFormat>On-screen Show (4:3)</PresentationFormat>
  <Paragraphs>524</Paragraphs>
  <Slides>72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72</vt:i4>
      </vt:variant>
    </vt:vector>
  </HeadingPairs>
  <TitlesOfParts>
    <vt:vector size="73" baseType="lpstr">
      <vt:lpstr>Blue Diagonal</vt:lpstr>
      <vt:lpstr>Mastering NT Greek</vt:lpstr>
      <vt:lpstr>2-1-2 Paradigms - Chant this</vt:lpstr>
      <vt:lpstr>3rd Declension Chantables</vt:lpstr>
      <vt:lpstr>PAI Verb Chant</vt:lpstr>
      <vt:lpstr>The "is" verb PAI  -- εἰμί  </vt:lpstr>
      <vt:lpstr>Imperfect εἰμί       </vt:lpstr>
      <vt:lpstr> Person Personal Pronoun Chant</vt:lpstr>
      <vt:lpstr>Present Middle/Passive Indicative </vt:lpstr>
      <vt:lpstr>Shape of the Future in Greek</vt:lpstr>
      <vt:lpstr>Future Middle Paradigm</vt:lpstr>
      <vt:lpstr>Demonstrative and Relative Pronouns Summary</vt:lpstr>
      <vt:lpstr>Imperfect Active Paradigm of λύω</vt:lpstr>
      <vt:lpstr>Imperfect Middle/Passive (IM/PI) </vt:lpstr>
      <vt:lpstr>Rapping the Lord’s Prayer</vt:lpstr>
      <vt:lpstr>English Parallels</vt:lpstr>
      <vt:lpstr>The Aorist - Past tense</vt:lpstr>
      <vt:lpstr>Second Aorist Form</vt:lpstr>
      <vt:lpstr>Augment Review</vt:lpstr>
      <vt:lpstr>Second Aorist Active Paradigm λαμβάνω</vt:lpstr>
      <vt:lpstr>Second Aorist Middle γίνομαι </vt:lpstr>
      <vt:lpstr>Aorist Stem Changes -- 10 to know</vt:lpstr>
      <vt:lpstr>Aorist Stem Changes -- 10 to know</vt:lpstr>
      <vt:lpstr>Chapter 14  Vocabulary</vt:lpstr>
      <vt:lpstr>Chapter 14  Vocabulary</vt:lpstr>
      <vt:lpstr>Chapter 14  Vocabulary</vt:lpstr>
      <vt:lpstr>Chapter 14  Vocabulary</vt:lpstr>
      <vt:lpstr>Chapter 14  Vocabulary</vt:lpstr>
      <vt:lpstr>Chapter 14 Vocabulary</vt:lpstr>
      <vt:lpstr>Chapter 14  Vocabulary</vt:lpstr>
      <vt:lpstr>Chapter 14  Vocabulary</vt:lpstr>
      <vt:lpstr>Chapter 14  Vocabulary</vt:lpstr>
      <vt:lpstr>Chapter 14  Vocabulary</vt:lpstr>
      <vt:lpstr>2nd Aorist Bad Boys</vt:lpstr>
      <vt:lpstr>2nd Aorist Bad Boys</vt:lpstr>
      <vt:lpstr>Quick Vocabulary Review</vt:lpstr>
      <vt:lpstr>Ch. 1 -- Vocabulary</vt:lpstr>
      <vt:lpstr>Ch. 1 -- Vocabulary </vt:lpstr>
      <vt:lpstr>Ch. 2 -- Vocabulary</vt:lpstr>
      <vt:lpstr>Ch. 2 -- Vocabulary</vt:lpstr>
      <vt:lpstr>Ch. 3 -- Vocabulary</vt:lpstr>
      <vt:lpstr>Ch. 3 -- Vocabulary</vt:lpstr>
      <vt:lpstr>Ch. 4 -- Vocabulary</vt:lpstr>
      <vt:lpstr>Ch. 4 -- Vocabulary </vt:lpstr>
      <vt:lpstr>Ch. 5 -- Vocabulary </vt:lpstr>
      <vt:lpstr>Ch. 5 -- Vocabulary </vt:lpstr>
      <vt:lpstr>Chapter 6 Vocabulary</vt:lpstr>
      <vt:lpstr>Chapter 6 Vocabulary</vt:lpstr>
      <vt:lpstr>Chapter 6 Vocabulary </vt:lpstr>
      <vt:lpstr>Chapter 6 Vocabulary</vt:lpstr>
      <vt:lpstr>Vocabulary -- Ch. 7</vt:lpstr>
      <vt:lpstr>Vocabulary – Ch. 7</vt:lpstr>
      <vt:lpstr>Vocabulary -- Ch. 7</vt:lpstr>
      <vt:lpstr>Vocabulary Ch. 8</vt:lpstr>
      <vt:lpstr>Vocabulary Ch. 8</vt:lpstr>
      <vt:lpstr>Vocabulary Ch. 8</vt:lpstr>
      <vt:lpstr>Vocabulary Ch. 9</vt:lpstr>
      <vt:lpstr>Vocabulary Ch. 9</vt:lpstr>
      <vt:lpstr>Vocabulary Ch. 10</vt:lpstr>
      <vt:lpstr>Vocabulary Ch. 10</vt:lpstr>
      <vt:lpstr>Chapter 11 Vocabulary</vt:lpstr>
      <vt:lpstr>Chapter 11 Vocabulary</vt:lpstr>
      <vt:lpstr>Chapter 11 Vocabulary</vt:lpstr>
      <vt:lpstr>Chapter 11 Vocabulary</vt:lpstr>
      <vt:lpstr>Chapter 12 Vocabulary </vt:lpstr>
      <vt:lpstr>Chapter 12 Vocabulary </vt:lpstr>
      <vt:lpstr>Chapter 12 Vocabulary</vt:lpstr>
      <vt:lpstr>Chapter 13  Vocabulary </vt:lpstr>
      <vt:lpstr>Chapter 13  Vocabulary  </vt:lpstr>
      <vt:lpstr>Aorist Bad Boys</vt:lpstr>
      <vt:lpstr>Aorist Bad Boys</vt:lpstr>
      <vt:lpstr>Aorist Bad Boys</vt:lpstr>
      <vt:lpstr>Aorist Bad Boys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Second Aorist Verbs</dc:title>
  <dc:creator>Ted Hildebrandt</dc:creator>
  <cp:lastModifiedBy>User</cp:lastModifiedBy>
  <cp:revision>50</cp:revision>
  <dcterms:created xsi:type="dcterms:W3CDTF">2001-10-26T12:05:59Z</dcterms:created>
  <dcterms:modified xsi:type="dcterms:W3CDTF">2015-11-16T16:25:34Z</dcterms:modified>
</cp:coreProperties>
</file>